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59" r:id="rId4"/>
    <p:sldId id="260" r:id="rId5"/>
    <p:sldId id="265" r:id="rId6"/>
    <p:sldId id="258" r:id="rId7"/>
    <p:sldId id="272" r:id="rId8"/>
    <p:sldId id="263" r:id="rId9"/>
    <p:sldId id="262" r:id="rId10"/>
    <p:sldId id="276" r:id="rId11"/>
    <p:sldId id="273" r:id="rId12"/>
    <p:sldId id="281" r:id="rId13"/>
    <p:sldId id="277" r:id="rId14"/>
    <p:sldId id="282" r:id="rId15"/>
    <p:sldId id="284" r:id="rId16"/>
    <p:sldId id="283" r:id="rId17"/>
    <p:sldId id="278" r:id="rId18"/>
    <p:sldId id="279" r:id="rId19"/>
    <p:sldId id="285" r:id="rId20"/>
    <p:sldId id="280" r:id="rId21"/>
    <p:sldId id="264" r:id="rId22"/>
    <p:sldId id="266" r:id="rId23"/>
    <p:sldId id="267" r:id="rId24"/>
    <p:sldId id="268" r:id="rId25"/>
    <p:sldId id="269" r:id="rId26"/>
    <p:sldId id="270" r:id="rId27"/>
    <p:sldId id="261" r:id="rId28"/>
    <p:sldId id="27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91667"/>
  </p:normalViewPr>
  <p:slideViewPr>
    <p:cSldViewPr snapToGrid="0" snapToObjects="1">
      <p:cViewPr varScale="1">
        <p:scale>
          <a:sx n="98" d="100"/>
          <a:sy n="98" d="100"/>
        </p:scale>
        <p:origin x="96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CA17B-95B7-314A-8737-A55E0B712193}" type="datetimeFigureOut">
              <a:rPr lang="en-US" smtClean="0"/>
              <a:t>9/27/17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4F840-3977-4A4B-BA72-A1B223BEFC81}" type="slidenum">
              <a:rPr lang="en-US" smtClean="0"/>
              <a:t>‹#›</a:t>
            </a:fld>
            <a:endParaRPr lang="en-US"/>
          </a:p>
        </p:txBody>
      </p:sp>
    </p:spTree>
    <p:extLst>
      <p:ext uri="{BB962C8B-B14F-4D97-AF65-F5344CB8AC3E}">
        <p14:creationId xmlns:p14="http://schemas.microsoft.com/office/powerpoint/2010/main" val="137311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dmiral_Grace_Hopper" TargetMode="External"/><Relationship Id="rId4" Type="http://schemas.openxmlformats.org/officeDocument/2006/relationships/hyperlink" Target="https://en.wikipedia.org/wiki/Debugging#cite_note-1" TargetMode="External"/><Relationship Id="rId5" Type="http://schemas.openxmlformats.org/officeDocument/2006/relationships/hyperlink" Target="https://en.wikipedia.org/wiki/Harvard_Mark_II" TargetMode="External"/><Relationship Id="rId6" Type="http://schemas.openxmlformats.org/officeDocument/2006/relationships/hyperlink" Target="https://en.wikipedia.org/wiki/Thomas_Edison" TargetMode="External"/><Relationship Id="rId7" Type="http://schemas.openxmlformats.org/officeDocument/2006/relationships/hyperlink" Target="https://en.wikipedia.org/wiki/Software_bug"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Hamilton in 1969, standing next to the navigation software that she and her MIT team produced for the Apollo project</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3</a:t>
            </a:fld>
            <a:endParaRPr lang="en-US"/>
          </a:p>
        </p:txBody>
      </p:sp>
    </p:spTree>
    <p:extLst>
      <p:ext uri="{BB962C8B-B14F-4D97-AF65-F5344CB8AC3E}">
        <p14:creationId xmlns:p14="http://schemas.microsoft.com/office/powerpoint/2010/main" val="180733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Galaxy evolution</a:t>
            </a:r>
          </a:p>
          <a:p>
            <a:endParaRPr lang="en-US" dirty="0" smtClean="0">
              <a:solidFill>
                <a:srgbClr val="FFFFFF"/>
              </a:solidFill>
            </a:endParaRPr>
          </a:p>
          <a:p>
            <a:pPr marL="285750" indent="-285750">
              <a:buFont typeface="Arial"/>
              <a:buChar char="•"/>
            </a:pPr>
            <a:r>
              <a:rPr lang="en-US" dirty="0" smtClean="0">
                <a:solidFill>
                  <a:srgbClr val="FFFFFF"/>
                </a:solidFill>
              </a:rPr>
              <a:t>Galaxy morphology – bars, spirals</a:t>
            </a:r>
          </a:p>
          <a:p>
            <a:pPr marL="742950" lvl="1" indent="-285750">
              <a:buFont typeface="Arial"/>
              <a:buChar char="•"/>
            </a:pPr>
            <a:r>
              <a:rPr lang="en-US" dirty="0" smtClean="0">
                <a:solidFill>
                  <a:srgbClr val="FFFFFF"/>
                </a:solidFill>
              </a:rPr>
              <a:t>Making use of crowdsourcing to do this for very large samples</a:t>
            </a:r>
          </a:p>
          <a:p>
            <a:pPr marL="285750" indent="-285750">
              <a:buFont typeface="Arial"/>
              <a:buChar char="•"/>
            </a:pPr>
            <a:r>
              <a:rPr lang="en-US" dirty="0" smtClean="0">
                <a:solidFill>
                  <a:srgbClr val="FFFFFF"/>
                </a:solidFill>
              </a:rPr>
              <a:t>Role of secular (slow/internal) evolution in disc galaxies</a:t>
            </a:r>
          </a:p>
          <a:p>
            <a:pPr marL="285750" indent="-285750">
              <a:buFont typeface="Arial"/>
              <a:buChar char="•"/>
            </a:pPr>
            <a:r>
              <a:rPr lang="en-US" dirty="0" smtClean="0">
                <a:solidFill>
                  <a:srgbClr val="FFFFFF"/>
                </a:solidFill>
              </a:rPr>
              <a:t>Galaxy dynamics (mostly disc galaxies)</a:t>
            </a:r>
          </a:p>
          <a:p>
            <a:pPr marL="742950" lvl="1" indent="-285750">
              <a:buFontTx/>
              <a:buChar char="-"/>
            </a:pPr>
            <a:r>
              <a:rPr lang="en-US" dirty="0" smtClean="0">
                <a:solidFill>
                  <a:srgbClr val="FFFFFF"/>
                </a:solidFill>
              </a:rPr>
              <a:t>Scaling relations (Tully-Fisher) </a:t>
            </a:r>
          </a:p>
          <a:p>
            <a:pPr marL="742950" lvl="1" indent="-285750">
              <a:buFontTx/>
              <a:buChar char="-"/>
            </a:pPr>
            <a:r>
              <a:rPr lang="en-US" dirty="0" smtClean="0">
                <a:solidFill>
                  <a:srgbClr val="FFFFFF"/>
                </a:solidFill>
              </a:rPr>
              <a:t>Testing modified gravity models</a:t>
            </a:r>
          </a:p>
          <a:p>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7</a:t>
            </a:fld>
            <a:endParaRPr lang="en-US"/>
          </a:p>
        </p:txBody>
      </p:sp>
    </p:spTree>
    <p:extLst>
      <p:ext uri="{BB962C8B-B14F-4D97-AF65-F5344CB8AC3E}">
        <p14:creationId xmlns:p14="http://schemas.microsoft.com/office/powerpoint/2010/main" val="111280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terms "bug" and "debugging" are popularly attributed to </a:t>
            </a:r>
            <a:r>
              <a:rPr lang="en-US" dirty="0" smtClean="0">
                <a:hlinkClick r:id="rId3" tooltip="Admiral Grace Hopper"/>
              </a:rPr>
              <a:t>Admiral Grace Hopper</a:t>
            </a:r>
            <a:r>
              <a:rPr lang="en-US" dirty="0" smtClean="0"/>
              <a:t> in the 1940s.</a:t>
            </a:r>
            <a:r>
              <a:rPr lang="en-US" baseline="30000" dirty="0" smtClean="0">
                <a:hlinkClick r:id="rId4"/>
              </a:rPr>
              <a:t>[1]</a:t>
            </a:r>
            <a:r>
              <a:rPr lang="en-US" dirty="0" smtClean="0"/>
              <a:t> While she was working on a </a:t>
            </a:r>
            <a:r>
              <a:rPr lang="en-US" dirty="0" smtClean="0">
                <a:hlinkClick r:id="rId5" tooltip="Harvard Mark II"/>
              </a:rPr>
              <a:t>Mark II</a:t>
            </a:r>
            <a:r>
              <a:rPr lang="en-US" dirty="0" smtClean="0"/>
              <a:t> computer at Harvard University, her associates discovered a moth stuck in a relay and thereby impeding operation, whereupon she remarked that they were "debugging" the system. However the term "bug" in the meaning of technical error dates back at least to 1878 and </a:t>
            </a:r>
            <a:r>
              <a:rPr lang="en-US" dirty="0" smtClean="0">
                <a:hlinkClick r:id="rId6" tooltip="Thomas Edison"/>
              </a:rPr>
              <a:t>Thomas Edison</a:t>
            </a:r>
            <a:r>
              <a:rPr lang="en-US" dirty="0" smtClean="0"/>
              <a:t> (see </a:t>
            </a:r>
            <a:r>
              <a:rPr lang="en-US" dirty="0" smtClean="0">
                <a:hlinkClick r:id="rId7" tooltip="Software bug"/>
              </a:rPr>
              <a:t>software bug</a:t>
            </a:r>
            <a:r>
              <a:rPr lang="en-US" dirty="0" smtClean="0"/>
              <a:t> for a full discussion). Similarly, the term "debugging" seems to have been used as a term in aeronautics before entering the world of computers.</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20</a:t>
            </a:fld>
            <a:endParaRPr lang="en-US"/>
          </a:p>
        </p:txBody>
      </p:sp>
    </p:spTree>
    <p:extLst>
      <p:ext uri="{BB962C8B-B14F-4D97-AF65-F5344CB8AC3E}">
        <p14:creationId xmlns:p14="http://schemas.microsoft.com/office/powerpoint/2010/main" val="167860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286084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3377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2535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993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9495CD0-4BCC-2843-B0FF-B05FE9EF4226}"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61082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A9495CD0-4BCC-2843-B0FF-B05FE9EF4226}"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299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A9495CD0-4BCC-2843-B0FF-B05FE9EF4226}" type="datetimeFigureOut">
              <a:rPr lang="en-US" smtClean="0"/>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358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A9495CD0-4BCC-2843-B0FF-B05FE9EF4226}" type="datetimeFigureOut">
              <a:rPr lang="en-US" smtClean="0"/>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0604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495CD0-4BCC-2843-B0FF-B05FE9EF4226}" type="datetimeFigureOut">
              <a:rPr lang="en-US" smtClean="0"/>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211081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894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920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95CD0-4BCC-2843-B0FF-B05FE9EF4226}" type="datetimeFigureOut">
              <a:rPr lang="en-US" smtClean="0"/>
              <a:t>9/27/17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8CA09-80FB-3A40-A009-8182CEE3DFD7}" type="slidenum">
              <a:rPr lang="en-US" smtClean="0"/>
              <a:t>‹#›</a:t>
            </a:fld>
            <a:endParaRPr lang="en-US"/>
          </a:p>
        </p:txBody>
      </p:sp>
    </p:spTree>
    <p:extLst>
      <p:ext uri="{BB962C8B-B14F-4D97-AF65-F5344CB8AC3E}">
        <p14:creationId xmlns:p14="http://schemas.microsoft.com/office/powerpoint/2010/main" val="1442763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https://www.google.com/url?sa=i&amp;rct=j&amp;q=&amp;esrc=s&amp;source=images&amp;cd=&amp;ved=0ahUKEwj61qH_sMXWAhUKuBQKHV-dATgQjRwIBw&amp;url=http%3A%2F%2Fleesareneehall.com%2Fscene-hidden-figures-automation-disruption-employable%2F&amp;psig=AFQjCNE_U5UbpwNg8S_TheX6GEVrX52fhQ&amp;ust=1506602058249157"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jH0ZD7sMXWAhWC1xQKHZOlACoQjRwIBw&amp;url=http%3A%2F%2Fwww.independent.co.uk%2Farts-entertainment%2Ffilms%2Ffeatures%2Fhidden-figures-margot-lee-shetterly-katherine-johnson-dorothy-vaughan-mary-jackson-nasa-moon-a7581096.html&amp;psig=AFQjCNE_U5UbpwNg8S_TheX6GEVrX52fhQ&amp;ust=150660205824915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iSg47SrsXWAhWIvhQKHfgqChQQjRwIBw&amp;url=http%3A%2F%2Fwww.byrdseed.com%2Fi-thought-you-were-smart%2F&amp;psig=AFQjCNFEM1yn5o6Zsknd5Z5Wgg3UwQdZHQ&amp;ust=1506601647935634" TargetMode="Externa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netgate.ee.port.ac.uk/sunston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Physics</a:t>
            </a:r>
            <a:br>
              <a:rPr lang="en-US" dirty="0" smtClean="0"/>
            </a:br>
            <a:r>
              <a:rPr lang="en-US" dirty="0" smtClean="0"/>
              <a:t>U24568</a:t>
            </a:r>
            <a:endParaRPr lang="en-US" dirty="0"/>
          </a:p>
        </p:txBody>
      </p:sp>
      <p:sp>
        <p:nvSpPr>
          <p:cNvPr id="3" name="Subtitle 2"/>
          <p:cNvSpPr>
            <a:spLocks noGrp="1"/>
          </p:cNvSpPr>
          <p:nvPr>
            <p:ph type="subTitle" idx="1"/>
          </p:nvPr>
        </p:nvSpPr>
        <p:spPr>
          <a:xfrm>
            <a:off x="1143000" y="4156674"/>
            <a:ext cx="6858000" cy="1655762"/>
          </a:xfrm>
        </p:spPr>
        <p:txBody>
          <a:bodyPr/>
          <a:lstStyle/>
          <a:p>
            <a:r>
              <a:rPr lang="en-US" dirty="0" smtClean="0"/>
              <a:t>Dr. Karen Masters</a:t>
            </a:r>
          </a:p>
          <a:p>
            <a:r>
              <a:rPr lang="en-US" dirty="0" smtClean="0"/>
              <a:t>Dr. Daniel Whalen</a:t>
            </a:r>
            <a:endParaRPr lang="en-US" dirty="0"/>
          </a:p>
        </p:txBody>
      </p:sp>
    </p:spTree>
    <p:extLst>
      <p:ext uri="{BB962C8B-B14F-4D97-AF65-F5344CB8AC3E}">
        <p14:creationId xmlns:p14="http://schemas.microsoft.com/office/powerpoint/2010/main" val="172349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Python? </a:t>
            </a:r>
            <a:endParaRPr lang="en-US" dirty="0"/>
          </a:p>
        </p:txBody>
      </p:sp>
      <p:sp>
        <p:nvSpPr>
          <p:cNvPr id="3" name="TextBox 2"/>
          <p:cNvSpPr txBox="1"/>
          <p:nvPr/>
        </p:nvSpPr>
        <p:spPr>
          <a:xfrm>
            <a:off x="421106" y="1486294"/>
            <a:ext cx="8094244" cy="1754326"/>
          </a:xfrm>
          <a:prstGeom prst="rect">
            <a:avLst/>
          </a:prstGeom>
          <a:noFill/>
        </p:spPr>
        <p:txBody>
          <a:bodyPr wrap="square" rtlCol="0">
            <a:spAutoFit/>
          </a:bodyPr>
          <a:lstStyle/>
          <a:p>
            <a:pPr marL="285750" indent="-285750">
              <a:buFont typeface="Arial" charset="0"/>
              <a:buChar char="•"/>
            </a:pPr>
            <a:r>
              <a:rPr lang="en-US" dirty="0"/>
              <a:t>Python is a widely </a:t>
            </a:r>
            <a:r>
              <a:rPr lang="en-US" dirty="0" smtClean="0"/>
              <a:t>used high-level, general-purpose programming language</a:t>
            </a:r>
          </a:p>
          <a:p>
            <a:pPr marL="285750" indent="-285750">
              <a:buFont typeface="Arial" charset="0"/>
              <a:buChar char="•"/>
            </a:pPr>
            <a:r>
              <a:rPr lang="en-US" dirty="0" smtClean="0"/>
              <a:t>Python </a:t>
            </a:r>
            <a:r>
              <a:rPr lang="en-US" dirty="0"/>
              <a:t>design philosophy emphasizes </a:t>
            </a:r>
            <a:r>
              <a:rPr lang="en-US" dirty="0" smtClean="0"/>
              <a:t>code readability</a:t>
            </a:r>
          </a:p>
          <a:p>
            <a:pPr marL="285750" indent="-285750">
              <a:buFont typeface="Arial" charset="0"/>
              <a:buChar char="•"/>
            </a:pPr>
            <a:r>
              <a:rPr lang="en-US" dirty="0" smtClean="0"/>
              <a:t>syntax </a:t>
            </a:r>
            <a:r>
              <a:rPr lang="en-US" dirty="0"/>
              <a:t>allows programmers to express concepts in </a:t>
            </a:r>
            <a:r>
              <a:rPr lang="en-US" dirty="0" smtClean="0"/>
              <a:t>fewer lines of code than many other </a:t>
            </a:r>
            <a:r>
              <a:rPr lang="en-US" dirty="0" err="1" smtClean="0"/>
              <a:t>langauges</a:t>
            </a:r>
            <a:endParaRPr lang="en-US" dirty="0" smtClean="0"/>
          </a:p>
          <a:p>
            <a:pPr marL="285750" indent="-285750">
              <a:buFont typeface="Arial" charset="0"/>
              <a:buChar char="•"/>
            </a:pPr>
            <a:r>
              <a:rPr lang="en-US" dirty="0" smtClean="0"/>
              <a:t>Highly extensible – </a:t>
            </a:r>
            <a:r>
              <a:rPr lang="en-US" dirty="0" err="1" smtClean="0"/>
              <a:t>ie</a:t>
            </a:r>
            <a:r>
              <a:rPr lang="en-US" dirty="0" smtClean="0"/>
              <a:t>. you can call out to other languages/</a:t>
            </a:r>
            <a:r>
              <a:rPr lang="en-US" dirty="0" err="1" smtClean="0"/>
              <a:t>programmes</a:t>
            </a:r>
            <a:r>
              <a:rPr lang="en-US" dirty="0" smtClean="0"/>
              <a:t> very </a:t>
            </a:r>
            <a:r>
              <a:rPr lang="en-US" dirty="0" err="1" smtClean="0"/>
              <a:t>easilly</a:t>
            </a:r>
            <a:endParaRPr lang="en-US" dirty="0" smtClean="0"/>
          </a:p>
        </p:txBody>
      </p:sp>
      <p:sp>
        <p:nvSpPr>
          <p:cNvPr id="4" name="TextBox 3"/>
          <p:cNvSpPr txBox="1"/>
          <p:nvPr/>
        </p:nvSpPr>
        <p:spPr>
          <a:xfrm>
            <a:off x="505327" y="3416969"/>
            <a:ext cx="5046318" cy="769441"/>
          </a:xfrm>
          <a:prstGeom prst="rect">
            <a:avLst/>
          </a:prstGeom>
          <a:noFill/>
        </p:spPr>
        <p:txBody>
          <a:bodyPr wrap="none" rtlCol="0">
            <a:spAutoFit/>
          </a:bodyPr>
          <a:lstStyle/>
          <a:p>
            <a:r>
              <a:rPr lang="en-US" sz="4400" smtClean="0">
                <a:latin typeface="+mj-lt"/>
              </a:rPr>
              <a:t>Philosophy of Python</a:t>
            </a:r>
            <a:endParaRPr lang="en-US" sz="4400">
              <a:latin typeface="+mj-lt"/>
            </a:endParaRPr>
          </a:p>
        </p:txBody>
      </p:sp>
      <p:sp>
        <p:nvSpPr>
          <p:cNvPr id="5" name="TextBox 4"/>
          <p:cNvSpPr txBox="1"/>
          <p:nvPr/>
        </p:nvSpPr>
        <p:spPr>
          <a:xfrm>
            <a:off x="628650" y="4361788"/>
            <a:ext cx="3800464" cy="1754326"/>
          </a:xfrm>
          <a:prstGeom prst="rect">
            <a:avLst/>
          </a:prstGeom>
          <a:noFill/>
        </p:spPr>
        <p:txBody>
          <a:bodyPr wrap="none" rtlCol="0">
            <a:spAutoFit/>
          </a:bodyPr>
          <a:lstStyle/>
          <a:p>
            <a:pPr marL="285750" indent="-285750">
              <a:buFont typeface="Arial" charset="0"/>
              <a:buChar char="•"/>
            </a:pPr>
            <a:r>
              <a:rPr lang="en-US" dirty="0"/>
              <a:t>Beautiful is better than </a:t>
            </a:r>
            <a:r>
              <a:rPr lang="en-US" dirty="0" smtClean="0"/>
              <a:t>ugly</a:t>
            </a:r>
          </a:p>
          <a:p>
            <a:pPr marL="285750" indent="-285750">
              <a:buFont typeface="Arial" charset="0"/>
              <a:buChar char="•"/>
            </a:pPr>
            <a:r>
              <a:rPr lang="en-US" dirty="0" smtClean="0"/>
              <a:t>Explicit </a:t>
            </a:r>
            <a:r>
              <a:rPr lang="en-US" dirty="0"/>
              <a:t>is better than </a:t>
            </a:r>
            <a:r>
              <a:rPr lang="en-US" dirty="0" smtClean="0"/>
              <a:t>implicit</a:t>
            </a:r>
          </a:p>
          <a:p>
            <a:pPr marL="285750" indent="-285750">
              <a:buFont typeface="Arial" charset="0"/>
              <a:buChar char="•"/>
            </a:pPr>
            <a:r>
              <a:rPr lang="en-US" dirty="0" smtClean="0"/>
              <a:t>Simple </a:t>
            </a:r>
            <a:r>
              <a:rPr lang="en-US" dirty="0"/>
              <a:t>is better than </a:t>
            </a:r>
            <a:r>
              <a:rPr lang="en-US" dirty="0" smtClean="0"/>
              <a:t>complex</a:t>
            </a:r>
          </a:p>
          <a:p>
            <a:pPr marL="285750" indent="-285750">
              <a:buFont typeface="Arial" charset="0"/>
              <a:buChar char="•"/>
            </a:pPr>
            <a:r>
              <a:rPr lang="en-US" dirty="0" smtClean="0"/>
              <a:t>Complex </a:t>
            </a:r>
            <a:r>
              <a:rPr lang="en-US" dirty="0"/>
              <a:t>is better than </a:t>
            </a:r>
            <a:r>
              <a:rPr lang="en-US" dirty="0" smtClean="0"/>
              <a:t>complicated</a:t>
            </a:r>
          </a:p>
          <a:p>
            <a:pPr marL="285750" indent="-285750">
              <a:buFont typeface="Arial" charset="0"/>
              <a:buChar char="•"/>
            </a:pPr>
            <a:r>
              <a:rPr lang="en-US" dirty="0" smtClean="0"/>
              <a:t>Readability </a:t>
            </a:r>
            <a:r>
              <a:rPr lang="en-US" dirty="0"/>
              <a:t>counts</a:t>
            </a:r>
          </a:p>
          <a:p>
            <a:endParaRPr lang="en-US" dirty="0"/>
          </a:p>
        </p:txBody>
      </p:sp>
      <p:pic>
        <p:nvPicPr>
          <p:cNvPr id="6" name="Picture 5"/>
          <p:cNvPicPr>
            <a:picLocks noChangeAspect="1"/>
          </p:cNvPicPr>
          <p:nvPr/>
        </p:nvPicPr>
        <p:blipFill>
          <a:blip r:embed="rId2"/>
          <a:stretch>
            <a:fillRect/>
          </a:stretch>
        </p:blipFill>
        <p:spPr>
          <a:xfrm>
            <a:off x="5836809" y="3031958"/>
            <a:ext cx="2959880" cy="3593294"/>
          </a:xfrm>
          <a:prstGeom prst="rect">
            <a:avLst/>
          </a:prstGeom>
        </p:spPr>
      </p:pic>
    </p:spTree>
    <p:extLst>
      <p:ext uri="{BB962C8B-B14F-4D97-AF65-F5344CB8AC3E}">
        <p14:creationId xmlns:p14="http://schemas.microsoft.com/office/powerpoint/2010/main" val="160981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a:t>
            </a:r>
            <a:endParaRPr lang="en-US" dirty="0"/>
          </a:p>
        </p:txBody>
      </p:sp>
      <p:sp>
        <p:nvSpPr>
          <p:cNvPr id="3" name="Content Placeholder 2"/>
          <p:cNvSpPr>
            <a:spLocks noGrp="1"/>
          </p:cNvSpPr>
          <p:nvPr>
            <p:ph idx="1"/>
          </p:nvPr>
        </p:nvSpPr>
        <p:spPr>
          <a:xfrm>
            <a:off x="628650" y="1926643"/>
            <a:ext cx="7886700" cy="4351338"/>
          </a:xfrm>
        </p:spPr>
        <p:txBody>
          <a:bodyPr/>
          <a:lstStyle/>
          <a:p>
            <a:r>
              <a:rPr lang="en-US" dirty="0" smtClean="0"/>
              <a:t>it </a:t>
            </a:r>
            <a:r>
              <a:rPr lang="en-US" dirty="0"/>
              <a:t>gives you another language to list on you </a:t>
            </a:r>
            <a:r>
              <a:rPr lang="en-US" dirty="0" smtClean="0"/>
              <a:t>CV</a:t>
            </a:r>
          </a:p>
          <a:p>
            <a:r>
              <a:rPr lang="en-US" dirty="0" smtClean="0"/>
              <a:t>Learning multiple languages will </a:t>
            </a:r>
            <a:r>
              <a:rPr lang="en-US" dirty="0"/>
              <a:t>give you confidence that you can pick up any </a:t>
            </a:r>
            <a:r>
              <a:rPr lang="en-US" dirty="0" smtClean="0"/>
              <a:t>coding language </a:t>
            </a:r>
            <a:r>
              <a:rPr lang="en-US" dirty="0"/>
              <a:t>you </a:t>
            </a:r>
            <a:r>
              <a:rPr lang="en-US" dirty="0" smtClean="0"/>
              <a:t>need</a:t>
            </a:r>
          </a:p>
          <a:p>
            <a:r>
              <a:rPr lang="en-US" dirty="0" smtClean="0"/>
              <a:t>Python </a:t>
            </a:r>
            <a:r>
              <a:rPr lang="en-US" dirty="0"/>
              <a:t>is a sought after language by the employers of </a:t>
            </a:r>
            <a:r>
              <a:rPr lang="en-US" dirty="0" smtClean="0"/>
              <a:t>physicists (slightly overtaking </a:t>
            </a:r>
            <a:r>
              <a:rPr lang="en-US" dirty="0" err="1" smtClean="0"/>
              <a:t>Matlab</a:t>
            </a:r>
            <a:r>
              <a:rPr lang="en-US" dirty="0" smtClean="0"/>
              <a:t> in recent years)</a:t>
            </a:r>
          </a:p>
          <a:p>
            <a:r>
              <a:rPr lang="en-US" dirty="0" smtClean="0"/>
              <a:t>it's </a:t>
            </a:r>
            <a:r>
              <a:rPr lang="en-US" dirty="0"/>
              <a:t>free and open source (you don't need a </a:t>
            </a:r>
            <a:r>
              <a:rPr lang="en-US" dirty="0" smtClean="0"/>
              <a:t>license)</a:t>
            </a:r>
          </a:p>
          <a:p>
            <a:r>
              <a:rPr lang="en-US" dirty="0" smtClean="0"/>
              <a:t>It comes with lots of useful scientific libraries</a:t>
            </a:r>
            <a:endParaRPr lang="en-US" dirty="0"/>
          </a:p>
        </p:txBody>
      </p:sp>
      <p:pic>
        <p:nvPicPr>
          <p:cNvPr id="4" name="Picture 3"/>
          <p:cNvPicPr>
            <a:picLocks noChangeAspect="1"/>
          </p:cNvPicPr>
          <p:nvPr/>
        </p:nvPicPr>
        <p:blipFill>
          <a:blip r:embed="rId2"/>
          <a:stretch>
            <a:fillRect/>
          </a:stretch>
        </p:blipFill>
        <p:spPr>
          <a:xfrm>
            <a:off x="6424863" y="129172"/>
            <a:ext cx="2513263" cy="1696453"/>
          </a:xfrm>
          <a:prstGeom prst="rect">
            <a:avLst/>
          </a:prstGeom>
        </p:spPr>
      </p:pic>
    </p:spTree>
    <p:extLst>
      <p:ext uri="{BB962C8B-B14F-4D97-AF65-F5344CB8AC3E}">
        <p14:creationId xmlns:p14="http://schemas.microsoft.com/office/powerpoint/2010/main" val="79915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82" y="-85963"/>
            <a:ext cx="7886700" cy="1325563"/>
          </a:xfrm>
        </p:spPr>
        <p:txBody>
          <a:bodyPr/>
          <a:lstStyle/>
          <a:p>
            <a:r>
              <a:rPr lang="en-US" dirty="0" smtClean="0"/>
              <a:t>Fortran</a:t>
            </a:r>
            <a:endParaRPr lang="en-US" dirty="0"/>
          </a:p>
        </p:txBody>
      </p:sp>
      <p:sp>
        <p:nvSpPr>
          <p:cNvPr id="3" name="Content Placeholder 2"/>
          <p:cNvSpPr>
            <a:spLocks noGrp="1"/>
          </p:cNvSpPr>
          <p:nvPr>
            <p:ph idx="1"/>
          </p:nvPr>
        </p:nvSpPr>
        <p:spPr>
          <a:xfrm>
            <a:off x="187890" y="933301"/>
            <a:ext cx="8555276" cy="4270134"/>
          </a:xfrm>
        </p:spPr>
        <p:txBody>
          <a:bodyPr>
            <a:normAutofit/>
          </a:bodyPr>
          <a:lstStyle/>
          <a:p>
            <a:r>
              <a:rPr lang="en-US" dirty="0" smtClean="0"/>
              <a:t>Developed in 1954</a:t>
            </a:r>
          </a:p>
          <a:p>
            <a:pPr lvl="1"/>
            <a:r>
              <a:rPr lang="en-US" dirty="0" smtClean="0"/>
              <a:t>Language learned by the NASA                                                   “Computers” in Hidden Figures.</a:t>
            </a:r>
          </a:p>
          <a:p>
            <a:r>
              <a:rPr lang="en-US" dirty="0" smtClean="0"/>
              <a:t>Rarely used in industrial                                                  applications today (not in top 25)</a:t>
            </a:r>
          </a:p>
          <a:p>
            <a:r>
              <a:rPr lang="en-US" dirty="0" smtClean="0"/>
              <a:t>Remains </a:t>
            </a:r>
            <a:r>
              <a:rPr lang="en-US" dirty="0"/>
              <a:t>dominant language </a:t>
            </a:r>
            <a:r>
              <a:rPr lang="en-US" dirty="0" smtClean="0"/>
              <a:t>for large </a:t>
            </a:r>
            <a:r>
              <a:rPr lang="en-US" dirty="0"/>
              <a:t>scale simulation of physical systems, </a:t>
            </a:r>
            <a:r>
              <a:rPr lang="en-US" dirty="0" err="1"/>
              <a:t>ie</a:t>
            </a:r>
            <a:r>
              <a:rPr lang="en-US" dirty="0"/>
              <a:t>. for things like the astrophysical modeling of stars and galaxies, hydrodynamics codes</a:t>
            </a:r>
            <a:endParaRPr lang="en-US" dirty="0" smtClean="0"/>
          </a:p>
          <a:p>
            <a:pPr lvl="1"/>
            <a:r>
              <a:rPr lang="en-US" dirty="0" smtClean="0"/>
              <a:t>It’s FAST </a:t>
            </a:r>
          </a:p>
          <a:p>
            <a:pPr lvl="1"/>
            <a:r>
              <a:rPr lang="en-US" dirty="0" smtClean="0"/>
              <a:t>Lots of “legacy code”</a:t>
            </a:r>
            <a:endParaRPr lang="en-US" dirty="0"/>
          </a:p>
          <a:p>
            <a:endParaRPr lang="en-US" dirty="0" smtClean="0"/>
          </a:p>
          <a:p>
            <a:endParaRPr lang="en-US" dirty="0"/>
          </a:p>
          <a:p>
            <a:endParaRPr lang="en-US" dirty="0" smtClean="0"/>
          </a:p>
        </p:txBody>
      </p:sp>
      <p:pic>
        <p:nvPicPr>
          <p:cNvPr id="2050" name="Picture 2" descr="mage result for hidden figures fortra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718" y="0"/>
            <a:ext cx="3745282" cy="28089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hidden figures fortra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416" y="4295144"/>
            <a:ext cx="4321479" cy="18006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625" y="6095760"/>
            <a:ext cx="8755693" cy="922859"/>
          </a:xfrm>
          <a:prstGeom prst="rect">
            <a:avLst/>
          </a:prstGeom>
          <a:noFill/>
        </p:spPr>
        <p:txBody>
          <a:bodyPr wrap="square" rtlCol="0">
            <a:spAutoFit/>
          </a:bodyPr>
          <a:lstStyle/>
          <a:p>
            <a:r>
              <a:rPr lang="en-US" i="1" smtClean="0"/>
              <a:t>Why </a:t>
            </a:r>
            <a:r>
              <a:rPr lang="en-US" i="1" dirty="0"/>
              <a:t>Physicists still </a:t>
            </a:r>
            <a:r>
              <a:rPr lang="en-US" i="1" dirty="0" smtClean="0"/>
              <a:t>use </a:t>
            </a:r>
            <a:r>
              <a:rPr lang="en-US" i="1" dirty="0"/>
              <a:t>Fortran</a:t>
            </a:r>
            <a:r>
              <a:rPr lang="en-US" dirty="0"/>
              <a:t>: http://</a:t>
            </a:r>
            <a:r>
              <a:rPr lang="en-US" dirty="0" err="1"/>
              <a:t>moreisdifferent.com</a:t>
            </a:r>
            <a:r>
              <a:rPr lang="en-US" dirty="0"/>
              <a:t>/2015/07/16/why-</a:t>
            </a:r>
            <a:r>
              <a:rPr lang="en-US" dirty="0" err="1"/>
              <a:t>physicsts</a:t>
            </a:r>
            <a:r>
              <a:rPr lang="en-US" dirty="0"/>
              <a:t>-still-use-</a:t>
            </a:r>
            <a:r>
              <a:rPr lang="en-US" dirty="0" err="1"/>
              <a:t>fortran</a:t>
            </a:r>
            <a:r>
              <a:rPr lang="en-US" dirty="0"/>
              <a:t>/</a:t>
            </a:r>
          </a:p>
          <a:p>
            <a:endParaRPr lang="en-US" dirty="0"/>
          </a:p>
        </p:txBody>
      </p:sp>
    </p:spTree>
    <p:extLst>
      <p:ext uri="{BB962C8B-B14F-4D97-AF65-F5344CB8AC3E}">
        <p14:creationId xmlns:p14="http://schemas.microsoft.com/office/powerpoint/2010/main" val="133203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spTree>
    <p:extLst>
      <p:ext uri="{BB962C8B-B14F-4D97-AF65-F5344CB8AC3E}">
        <p14:creationId xmlns:p14="http://schemas.microsoft.com/office/powerpoint/2010/main" val="448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532" y="1741118"/>
            <a:ext cx="6144028" cy="5116882"/>
          </a:xfrm>
          <a:prstGeom prst="rect">
            <a:avLst/>
          </a:prstGeom>
        </p:spPr>
      </p:pic>
    </p:spTree>
    <p:extLst>
      <p:ext uri="{BB962C8B-B14F-4D97-AF65-F5344CB8AC3E}">
        <p14:creationId xmlns:p14="http://schemas.microsoft.com/office/powerpoint/2010/main" val="130561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Tips for Success in Coding</a:t>
            </a:r>
          </a:p>
        </p:txBody>
      </p:sp>
    </p:spTree>
    <p:extLst>
      <p:ext uri="{BB962C8B-B14F-4D97-AF65-F5344CB8AC3E}">
        <p14:creationId xmlns:p14="http://schemas.microsoft.com/office/powerpoint/2010/main" val="373710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Coding</a:t>
            </a:r>
            <a:endParaRPr lang="en-US" dirty="0"/>
          </a:p>
        </p:txBody>
      </p:sp>
      <p:sp>
        <p:nvSpPr>
          <p:cNvPr id="4" name="Content Placeholder 3"/>
          <p:cNvSpPr>
            <a:spLocks noGrp="1"/>
          </p:cNvSpPr>
          <p:nvPr>
            <p:ph idx="1"/>
          </p:nvPr>
        </p:nvSpPr>
        <p:spPr>
          <a:xfrm>
            <a:off x="628649" y="2727499"/>
            <a:ext cx="7976731" cy="3548041"/>
          </a:xfrm>
        </p:spPr>
        <p:txBody>
          <a:bodyPr/>
          <a:lstStyle/>
          <a:p>
            <a:pPr marL="514350" indent="-514350">
              <a:buAutoNum type="arabicPeriod"/>
            </a:pPr>
            <a:r>
              <a:rPr lang="en-US" dirty="0" smtClean="0"/>
              <a:t>Computational physicists use computer code, but they are not coders</a:t>
            </a:r>
          </a:p>
          <a:p>
            <a:pPr lvl="1"/>
            <a:r>
              <a:rPr lang="en-US" dirty="0" smtClean="0"/>
              <a:t>Skills needed to set up the problems are as important as the coding itself</a:t>
            </a:r>
          </a:p>
          <a:p>
            <a:pPr lvl="1"/>
            <a:r>
              <a:rPr lang="en-US" dirty="0" smtClean="0"/>
              <a:t>Not (generally) coding for production code, nor focused on the code alone</a:t>
            </a:r>
          </a:p>
          <a:p>
            <a:pPr lvl="1"/>
            <a:endParaRPr lang="en-US" dirty="0"/>
          </a:p>
        </p:txBody>
      </p:sp>
      <p:sp>
        <p:nvSpPr>
          <p:cNvPr id="5" name="Title 1"/>
          <p:cNvSpPr txBox="1">
            <a:spLocks/>
          </p:cNvSpPr>
          <p:nvPr/>
        </p:nvSpPr>
        <p:spPr>
          <a:xfrm>
            <a:off x="3862453" y="10279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Computational Physics</a:t>
            </a:r>
            <a:endParaRPr lang="en-US" dirty="0"/>
          </a:p>
        </p:txBody>
      </p:sp>
      <p:cxnSp>
        <p:nvCxnSpPr>
          <p:cNvPr id="6" name="Straight Connector 5"/>
          <p:cNvCxnSpPr/>
          <p:nvPr/>
        </p:nvCxnSpPr>
        <p:spPr>
          <a:xfrm flipH="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94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0" indent="0">
              <a:buNone/>
            </a:pPr>
            <a:r>
              <a:rPr lang="en-US" dirty="0" smtClean="0"/>
              <a:t>1. Practice makes perfect. </a:t>
            </a:r>
            <a:r>
              <a:rPr lang="en-US" dirty="0" smtClean="0">
                <a:solidFill>
                  <a:srgbClr val="FF0000"/>
                </a:solidFill>
              </a:rPr>
              <a:t>Attend lab sessions for help (or code alone during the time). </a:t>
            </a:r>
          </a:p>
          <a:p>
            <a:pPr marL="0" indent="0">
              <a:buNone/>
            </a:pPr>
            <a:r>
              <a:rPr lang="en-US" dirty="0" smtClean="0"/>
              <a:t>2. Practice makes perfect. </a:t>
            </a:r>
            <a:r>
              <a:rPr lang="en-US" dirty="0" smtClean="0">
                <a:solidFill>
                  <a:srgbClr val="FF0000"/>
                </a:solidFill>
              </a:rPr>
              <a:t>Expect to spend significant time working through coding examples outside of lab.</a:t>
            </a:r>
          </a:p>
          <a:p>
            <a:pPr marL="0" indent="0">
              <a:buNone/>
            </a:pPr>
            <a:r>
              <a:rPr lang="en-US" dirty="0" smtClean="0"/>
              <a:t>3. Practice makes perfect. </a:t>
            </a:r>
            <a:endParaRPr lang="en-US" dirty="0"/>
          </a:p>
        </p:txBody>
      </p:sp>
      <p:pic>
        <p:nvPicPr>
          <p:cNvPr id="1026" name="Picture 2" descr="mage result for I thought you were smart carto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132199"/>
            <a:ext cx="8051887" cy="256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126"/>
            <a:ext cx="9144000" cy="5658707"/>
          </a:xfrm>
          <a:prstGeom prst="rect">
            <a:avLst/>
          </a:prstGeom>
        </p:spPr>
      </p:pic>
    </p:spTree>
    <p:extLst>
      <p:ext uri="{BB962C8B-B14F-4D97-AF65-F5344CB8AC3E}">
        <p14:creationId xmlns:p14="http://schemas.microsoft.com/office/powerpoint/2010/main" val="191324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514350" indent="-514350">
              <a:buAutoNum type="arabicPeriod"/>
            </a:pPr>
            <a:r>
              <a:rPr lang="en-US" dirty="0" smtClean="0"/>
              <a:t>Just try it (although be careful about infinite loops!)</a:t>
            </a:r>
          </a:p>
          <a:p>
            <a:pPr marL="514350" indent="-514350">
              <a:buAutoNum type="arabicPeriod"/>
            </a:pPr>
            <a:r>
              <a:rPr lang="en-US" dirty="0" smtClean="0"/>
              <a:t>Google is your friend (seriously)</a:t>
            </a:r>
          </a:p>
          <a:p>
            <a:pPr marL="514350" indent="-514350">
              <a:buAutoNum type="arabicPeriod"/>
            </a:pPr>
            <a:r>
              <a:rPr lang="en-US" dirty="0" smtClean="0"/>
              <a:t>Ask for help </a:t>
            </a:r>
          </a:p>
          <a:p>
            <a:pPr marL="971550" lvl="1" indent="-514350">
              <a:buAutoNum type="arabicPeriod"/>
            </a:pPr>
            <a:r>
              <a:rPr lang="en-US" dirty="0" smtClean="0"/>
              <a:t>Peer learning (ask your friends)</a:t>
            </a:r>
          </a:p>
          <a:p>
            <a:pPr marL="971550" lvl="1" indent="-514350">
              <a:buAutoNum type="arabicPeriod"/>
            </a:pPr>
            <a:r>
              <a:rPr lang="en-US" dirty="0" smtClean="0"/>
              <a:t>Come to lab and ask </a:t>
            </a:r>
            <a:r>
              <a:rPr lang="en-US" dirty="0" err="1" smtClean="0"/>
              <a:t>Lizi</a:t>
            </a:r>
            <a:r>
              <a:rPr lang="en-US" dirty="0" smtClean="0"/>
              <a:t> or me. </a:t>
            </a:r>
          </a:p>
        </p:txBody>
      </p:sp>
    </p:spTree>
    <p:extLst>
      <p:ext uri="{BB962C8B-B14F-4D97-AF65-F5344CB8AC3E}">
        <p14:creationId xmlns:p14="http://schemas.microsoft.com/office/powerpoint/2010/main" val="124451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Course</a:t>
            </a:r>
            <a:endParaRPr lang="en-US" dirty="0"/>
          </a:p>
        </p:txBody>
      </p:sp>
      <p:sp>
        <p:nvSpPr>
          <p:cNvPr id="3" name="Content Placeholder 2"/>
          <p:cNvSpPr>
            <a:spLocks noGrp="1"/>
          </p:cNvSpPr>
          <p:nvPr>
            <p:ph idx="1"/>
          </p:nvPr>
        </p:nvSpPr>
        <p:spPr/>
        <p:txBody>
          <a:bodyPr>
            <a:normAutofit/>
          </a:bodyPr>
          <a:lstStyle/>
          <a:p>
            <a:r>
              <a:rPr lang="en-US" dirty="0" smtClean="0"/>
              <a:t>Hands on lab sessions (</a:t>
            </a:r>
            <a:r>
              <a:rPr lang="en-US" dirty="0" smtClean="0">
                <a:solidFill>
                  <a:srgbClr val="FF0000"/>
                </a:solidFill>
              </a:rPr>
              <a:t>60 hours of lab/lecture time</a:t>
            </a:r>
            <a:r>
              <a:rPr lang="en-US" dirty="0" smtClean="0"/>
              <a:t>)</a:t>
            </a:r>
          </a:p>
          <a:p>
            <a:r>
              <a:rPr lang="en-US" dirty="0" smtClean="0"/>
              <a:t>Learn by doing </a:t>
            </a:r>
          </a:p>
          <a:p>
            <a:pPr lvl="1"/>
            <a:r>
              <a:rPr lang="en-US" dirty="0" smtClean="0"/>
              <a:t>Expect to follow-up labs with </a:t>
            </a:r>
            <a:r>
              <a:rPr lang="en-US" dirty="0" smtClean="0"/>
              <a:t>significant continuing </a:t>
            </a:r>
            <a:r>
              <a:rPr lang="en-US" dirty="0" smtClean="0"/>
              <a:t>work in your own time</a:t>
            </a:r>
            <a:endParaRPr lang="en-US" dirty="0"/>
          </a:p>
          <a:p>
            <a:r>
              <a:rPr lang="en-US" dirty="0" smtClean="0"/>
              <a:t>Assessment: </a:t>
            </a:r>
          </a:p>
          <a:p>
            <a:pPr lvl="1" fontAlgn="base"/>
            <a:r>
              <a:rPr lang="en-US" dirty="0"/>
              <a:t>Portfolio of solutions from lab work (750 words; due </a:t>
            </a:r>
            <a:r>
              <a:rPr lang="en-US" dirty="0" smtClean="0">
                <a:solidFill>
                  <a:srgbClr val="FF0000"/>
                </a:solidFill>
              </a:rPr>
              <a:t>December 2017</a:t>
            </a:r>
            <a:r>
              <a:rPr lang="en-US" dirty="0" smtClean="0"/>
              <a:t>; </a:t>
            </a:r>
            <a:r>
              <a:rPr lang="en-US" dirty="0"/>
              <a:t>40%)</a:t>
            </a:r>
          </a:p>
          <a:p>
            <a:pPr lvl="1" fontAlgn="base"/>
            <a:r>
              <a:rPr lang="en-US" dirty="0"/>
              <a:t>Project </a:t>
            </a:r>
            <a:r>
              <a:rPr lang="en-US" dirty="0" smtClean="0"/>
              <a:t>(</a:t>
            </a:r>
            <a:r>
              <a:rPr lang="en-US" dirty="0"/>
              <a:t>1250 words due </a:t>
            </a:r>
            <a:r>
              <a:rPr lang="en-US" dirty="0" smtClean="0">
                <a:solidFill>
                  <a:srgbClr val="FF0000"/>
                </a:solidFill>
              </a:rPr>
              <a:t>April 2018</a:t>
            </a:r>
            <a:r>
              <a:rPr lang="en-US" dirty="0" smtClean="0"/>
              <a:t>, </a:t>
            </a:r>
            <a:r>
              <a:rPr lang="en-US" dirty="0"/>
              <a:t>with a draft submission </a:t>
            </a:r>
            <a:r>
              <a:rPr lang="en-US" dirty="0" smtClean="0">
                <a:solidFill>
                  <a:srgbClr val="FF0000"/>
                </a:solidFill>
              </a:rPr>
              <a:t>Feb 2018 </a:t>
            </a:r>
            <a:r>
              <a:rPr lang="en-US" dirty="0"/>
              <a:t>for formative feedback; 60%)</a:t>
            </a:r>
          </a:p>
          <a:p>
            <a:pPr lvl="1"/>
            <a:endParaRPr lang="en-US" dirty="0" smtClean="0"/>
          </a:p>
        </p:txBody>
      </p:sp>
    </p:spTree>
    <p:extLst>
      <p:ext uri="{BB962C8B-B14F-4D97-AF65-F5344CB8AC3E}">
        <p14:creationId xmlns:p14="http://schemas.microsoft.com/office/powerpoint/2010/main" val="169806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419" y="365126"/>
            <a:ext cx="4935255" cy="3228479"/>
          </a:xfrm>
          <a:prstGeom prst="rect">
            <a:avLst/>
          </a:prstGeom>
        </p:spPr>
      </p:pic>
      <p:sp>
        <p:nvSpPr>
          <p:cNvPr id="6" name="TextBox 5"/>
          <p:cNvSpPr txBox="1"/>
          <p:nvPr/>
        </p:nvSpPr>
        <p:spPr>
          <a:xfrm>
            <a:off x="511084" y="3801315"/>
            <a:ext cx="8632915" cy="2677656"/>
          </a:xfrm>
          <a:prstGeom prst="rect">
            <a:avLst/>
          </a:prstGeom>
          <a:noFill/>
        </p:spPr>
        <p:txBody>
          <a:bodyPr wrap="square" rtlCol="0">
            <a:spAutoFit/>
          </a:bodyPr>
          <a:lstStyle/>
          <a:p>
            <a:pPr marL="342900" indent="-342900">
              <a:buAutoNum type="arabicPeriod"/>
            </a:pPr>
            <a:r>
              <a:rPr lang="en-US" sz="2400" dirty="0" smtClean="0"/>
              <a:t>Check for typos</a:t>
            </a:r>
          </a:p>
          <a:p>
            <a:pPr marL="342900" indent="-342900">
              <a:buAutoNum type="arabicPeriod"/>
            </a:pPr>
            <a:r>
              <a:rPr lang="en-US" sz="2400" dirty="0" smtClean="0"/>
              <a:t>Include “print” statements to find location of errors (i.e. where does the code run to) </a:t>
            </a:r>
          </a:p>
          <a:p>
            <a:pPr marL="342900" indent="-342900">
              <a:buAutoNum type="arabicPeriod"/>
            </a:pPr>
            <a:r>
              <a:rPr lang="en-US" sz="2400" dirty="0" smtClean="0"/>
              <a:t>Google “python” plus the error message </a:t>
            </a:r>
          </a:p>
          <a:p>
            <a:pPr marL="342900" indent="-342900">
              <a:buAutoNum type="arabicPeriod"/>
            </a:pPr>
            <a:r>
              <a:rPr lang="en-US" sz="2400" dirty="0" smtClean="0"/>
              <a:t>Take a break (fresh eyes help)</a:t>
            </a:r>
            <a:endParaRPr lang="en-US" sz="2400" dirty="0"/>
          </a:p>
          <a:p>
            <a:pPr marL="342900" indent="-342900">
              <a:buAutoNum type="arabicPeriod"/>
            </a:pPr>
            <a:r>
              <a:rPr lang="en-US" sz="2400" dirty="0" smtClean="0"/>
              <a:t>Ask for help (see above)</a:t>
            </a:r>
          </a:p>
          <a:p>
            <a:pPr marL="342900" indent="-342900">
              <a:buAutoNum type="arabicPeriod"/>
            </a:pPr>
            <a:r>
              <a:rPr lang="en-US" sz="2400" dirty="0" smtClean="0"/>
              <a:t>It’s always a typo/error – you just have to find it </a:t>
            </a:r>
          </a:p>
        </p:txBody>
      </p:sp>
    </p:spTree>
    <p:extLst>
      <p:ext uri="{BB962C8B-B14F-4D97-AF65-F5344CB8AC3E}">
        <p14:creationId xmlns:p14="http://schemas.microsoft.com/office/powerpoint/2010/main" val="67058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for Physicists Tutorial</a:t>
            </a:r>
            <a:endParaRPr lang="en-US" dirty="0"/>
          </a:p>
        </p:txBody>
      </p:sp>
      <p:sp>
        <p:nvSpPr>
          <p:cNvPr id="3" name="Content Placeholder 2"/>
          <p:cNvSpPr>
            <a:spLocks noGrp="1"/>
          </p:cNvSpPr>
          <p:nvPr>
            <p:ph idx="1"/>
          </p:nvPr>
        </p:nvSpPr>
        <p:spPr/>
        <p:txBody>
          <a:bodyPr/>
          <a:lstStyle/>
          <a:p>
            <a:r>
              <a:rPr lang="en-US" dirty="0" smtClean="0"/>
              <a:t>Work through the notes available on Moodle for a Python for physics tutorial</a:t>
            </a:r>
          </a:p>
          <a:p>
            <a:endParaRPr lang="en-US" dirty="0"/>
          </a:p>
          <a:p>
            <a:r>
              <a:rPr lang="en-US" dirty="0" smtClean="0"/>
              <a:t>These notes also include instructions for the first part of your Lab Notes Portfolio</a:t>
            </a:r>
            <a:r>
              <a:rPr lang="en-US" dirty="0" smtClean="0"/>
              <a:t>.</a:t>
            </a:r>
          </a:p>
          <a:p>
            <a:endParaRPr lang="en-US" dirty="0"/>
          </a:p>
          <a:p>
            <a:r>
              <a:rPr lang="en-US" dirty="0" smtClean="0"/>
              <a:t>As homework please complete the tutorial. </a:t>
            </a:r>
            <a:endParaRPr lang="en-US" dirty="0"/>
          </a:p>
        </p:txBody>
      </p:sp>
    </p:spTree>
    <p:extLst>
      <p:ext uri="{BB962C8B-B14F-4D97-AF65-F5344CB8AC3E}">
        <p14:creationId xmlns:p14="http://schemas.microsoft.com/office/powerpoint/2010/main" val="381318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Virtual Machine</a:t>
            </a:r>
            <a:endParaRPr lang="en-US" dirty="0"/>
          </a:p>
        </p:txBody>
      </p:sp>
      <p:sp>
        <p:nvSpPr>
          <p:cNvPr id="3" name="TextBox 2"/>
          <p:cNvSpPr txBox="1"/>
          <p:nvPr/>
        </p:nvSpPr>
        <p:spPr>
          <a:xfrm>
            <a:off x="734518" y="1828800"/>
            <a:ext cx="6296724" cy="1015663"/>
          </a:xfrm>
          <a:prstGeom prst="rect">
            <a:avLst/>
          </a:prstGeom>
          <a:noFill/>
        </p:spPr>
        <p:txBody>
          <a:bodyPr wrap="none" rtlCol="0">
            <a:spAutoFit/>
          </a:bodyPr>
          <a:lstStyle/>
          <a:p>
            <a:pPr marL="342900" indent="-342900">
              <a:buFont typeface="Arial" charset="0"/>
              <a:buChar char="•"/>
            </a:pPr>
            <a:r>
              <a:rPr lang="en-US" sz="2000" dirty="0" smtClean="0"/>
              <a:t>Open Chrome web browser</a:t>
            </a:r>
          </a:p>
          <a:p>
            <a:pPr marL="342900" indent="-342900">
              <a:buFont typeface="Arial" charset="0"/>
              <a:buChar char="•"/>
            </a:pPr>
            <a:r>
              <a:rPr lang="en-US" sz="2000" dirty="0" smtClean="0"/>
              <a:t>Navigate to: </a:t>
            </a:r>
            <a:r>
              <a:rPr lang="en-US" sz="2000" dirty="0">
                <a:hlinkClick r:id="rId2"/>
              </a:rPr>
              <a:t>https://</a:t>
            </a:r>
            <a:r>
              <a:rPr lang="en-US" sz="2000" dirty="0" smtClean="0">
                <a:hlinkClick r:id="rId2"/>
              </a:rPr>
              <a:t>netgate.ee.port.ac.uk/sunstone/</a:t>
            </a:r>
            <a:endParaRPr lang="en-US" sz="2000" dirty="0"/>
          </a:p>
          <a:p>
            <a:pPr marL="342900" indent="-342900">
              <a:buFont typeface="Arial" charset="0"/>
              <a:buChar char="•"/>
            </a:pPr>
            <a:r>
              <a:rPr lang="en-US" sz="2000" dirty="0" smtClean="0"/>
              <a:t>Log in with your usual Portsmouth username/password</a:t>
            </a:r>
            <a:endParaRPr lang="en-US" sz="2000" dirty="0"/>
          </a:p>
        </p:txBody>
      </p:sp>
    </p:spTree>
    <p:extLst>
      <p:ext uri="{BB962C8B-B14F-4D97-AF65-F5344CB8AC3E}">
        <p14:creationId xmlns:p14="http://schemas.microsoft.com/office/powerpoint/2010/main" val="2029171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905" y="230215"/>
            <a:ext cx="2810968" cy="1688526"/>
          </a:xfrm>
        </p:spPr>
        <p:txBody>
          <a:bodyPr>
            <a:normAutofit fontScale="90000"/>
          </a:bodyPr>
          <a:lstStyle/>
          <a:p>
            <a:r>
              <a:rPr lang="en-US" dirty="0" smtClean="0"/>
              <a:t>Running the Virtual Machine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608" y="0"/>
            <a:ext cx="5559309" cy="6858000"/>
          </a:xfrm>
          <a:prstGeom prst="rect">
            <a:avLst/>
          </a:prstGeom>
        </p:spPr>
      </p:pic>
      <p:sp>
        <p:nvSpPr>
          <p:cNvPr id="4" name="TextBox 3"/>
          <p:cNvSpPr txBox="1"/>
          <p:nvPr/>
        </p:nvSpPr>
        <p:spPr>
          <a:xfrm>
            <a:off x="1229194" y="2638268"/>
            <a:ext cx="2488368" cy="1200329"/>
          </a:xfrm>
          <a:prstGeom prst="rect">
            <a:avLst/>
          </a:prstGeom>
          <a:noFill/>
        </p:spPr>
        <p:txBody>
          <a:bodyPr wrap="square" rtlCol="0">
            <a:spAutoFit/>
          </a:bodyPr>
          <a:lstStyle/>
          <a:p>
            <a:r>
              <a:rPr lang="en-US" dirty="0" smtClean="0"/>
              <a:t>We can see these – make them sensible (your student ID or name)</a:t>
            </a:r>
            <a:endParaRPr lang="en-US" dirty="0"/>
          </a:p>
        </p:txBody>
      </p:sp>
      <p:cxnSp>
        <p:nvCxnSpPr>
          <p:cNvPr id="6" name="Straight Arrow Connector 5"/>
          <p:cNvCxnSpPr>
            <a:stCxn id="4" idx="0"/>
          </p:cNvCxnSpPr>
          <p:nvPr/>
        </p:nvCxnSpPr>
        <p:spPr>
          <a:xfrm flipV="1">
            <a:off x="2473378" y="1409075"/>
            <a:ext cx="2068642" cy="122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14400" y="4886793"/>
            <a:ext cx="2428407" cy="923330"/>
          </a:xfrm>
          <a:prstGeom prst="rect">
            <a:avLst/>
          </a:prstGeom>
          <a:noFill/>
        </p:spPr>
        <p:txBody>
          <a:bodyPr wrap="square" rtlCol="0">
            <a:spAutoFit/>
          </a:bodyPr>
          <a:lstStyle/>
          <a:p>
            <a:r>
              <a:rPr lang="en-US" dirty="0" smtClean="0"/>
              <a:t>This is the build for this unit which has </a:t>
            </a:r>
            <a:r>
              <a:rPr lang="en-US" smtClean="0"/>
              <a:t>the software we need</a:t>
            </a:r>
            <a:endParaRPr lang="en-US"/>
          </a:p>
        </p:txBody>
      </p:sp>
      <p:cxnSp>
        <p:nvCxnSpPr>
          <p:cNvPr id="9" name="Straight Arrow Connector 8"/>
          <p:cNvCxnSpPr>
            <a:stCxn id="7" idx="0"/>
          </p:cNvCxnSpPr>
          <p:nvPr/>
        </p:nvCxnSpPr>
        <p:spPr>
          <a:xfrm flipV="1">
            <a:off x="2128604" y="2188564"/>
            <a:ext cx="2263514" cy="2698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099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for the Virtual Machine</a:t>
            </a:r>
            <a:endParaRPr lang="en-US" dirty="0"/>
          </a:p>
        </p:txBody>
      </p:sp>
      <p:sp>
        <p:nvSpPr>
          <p:cNvPr id="3" name="TextBox 2"/>
          <p:cNvSpPr txBox="1"/>
          <p:nvPr/>
        </p:nvSpPr>
        <p:spPr>
          <a:xfrm>
            <a:off x="628650" y="1690689"/>
            <a:ext cx="8065645" cy="1631216"/>
          </a:xfrm>
          <a:prstGeom prst="rect">
            <a:avLst/>
          </a:prstGeom>
          <a:noFill/>
        </p:spPr>
        <p:txBody>
          <a:bodyPr wrap="square" rtlCol="0">
            <a:spAutoFit/>
          </a:bodyPr>
          <a:lstStyle/>
          <a:p>
            <a:pPr marL="285750" indent="-285750">
              <a:buFont typeface="Arial" charset="0"/>
              <a:buChar char="•"/>
            </a:pPr>
            <a:r>
              <a:rPr lang="en-US" sz="2000" dirty="0" smtClean="0"/>
              <a:t>You cannot copy files or text from the Windows Desktop to the Virtual Machine (VM) </a:t>
            </a:r>
          </a:p>
          <a:p>
            <a:pPr marL="742950" lvl="1" indent="-285750">
              <a:buFont typeface="Arial" charset="0"/>
              <a:buChar char="•"/>
            </a:pPr>
            <a:r>
              <a:rPr lang="en-US" sz="2000" dirty="0" smtClean="0"/>
              <a:t>Open your Google Drive in Firefox on the VM and save all your working there</a:t>
            </a:r>
          </a:p>
          <a:p>
            <a:pPr marL="742950" lvl="1" indent="-285750">
              <a:buFont typeface="Arial" charset="0"/>
              <a:buChar char="•"/>
            </a:pPr>
            <a:r>
              <a:rPr lang="en-US" sz="2000" dirty="0" smtClean="0"/>
              <a:t>Want to copy code segments – search for them on the VM</a:t>
            </a:r>
            <a:endParaRPr lang="en-US" sz="2000" dirty="0"/>
          </a:p>
        </p:txBody>
      </p:sp>
    </p:spTree>
    <p:extLst>
      <p:ext uri="{BB962C8B-B14F-4D97-AF65-F5344CB8AC3E}">
        <p14:creationId xmlns:p14="http://schemas.microsoft.com/office/powerpoint/2010/main" val="2116228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Linux </a:t>
            </a:r>
            <a:endParaRPr lang="en-US" dirty="0"/>
          </a:p>
        </p:txBody>
      </p:sp>
      <p:sp>
        <p:nvSpPr>
          <p:cNvPr id="3" name="TextBox 2"/>
          <p:cNvSpPr txBox="1"/>
          <p:nvPr/>
        </p:nvSpPr>
        <p:spPr>
          <a:xfrm>
            <a:off x="529389" y="1792705"/>
            <a:ext cx="8097253" cy="2308324"/>
          </a:xfrm>
          <a:prstGeom prst="rect">
            <a:avLst/>
          </a:prstGeom>
          <a:noFill/>
        </p:spPr>
        <p:txBody>
          <a:bodyPr wrap="square" rtlCol="0">
            <a:spAutoFit/>
          </a:bodyPr>
          <a:lstStyle/>
          <a:p>
            <a:r>
              <a:rPr lang="en-US" dirty="0" smtClean="0"/>
              <a:t>The Linux terminal is a powerful tool for interacting with a computer, but you will find that it is slightly different to the graphical interfaces you are likely used to. </a:t>
            </a:r>
          </a:p>
          <a:p>
            <a:endParaRPr lang="en-US" dirty="0"/>
          </a:p>
          <a:p>
            <a:r>
              <a:rPr lang="en-US" dirty="0" smtClean="0"/>
              <a:t>It is fast and efficient - it was developed in the days before computers had spare processing power to run fancy graphics. </a:t>
            </a:r>
          </a:p>
          <a:p>
            <a:endParaRPr lang="en-US" dirty="0"/>
          </a:p>
          <a:p>
            <a:r>
              <a:rPr lang="en-US" dirty="0" smtClean="0"/>
              <a:t>This is good news when you want to use the processing for solving physics problems, and also allows you to access a suite of powerful tools. </a:t>
            </a:r>
          </a:p>
        </p:txBody>
      </p:sp>
    </p:spTree>
    <p:extLst>
      <p:ext uri="{BB962C8B-B14F-4D97-AF65-F5344CB8AC3E}">
        <p14:creationId xmlns:p14="http://schemas.microsoft.com/office/powerpoint/2010/main" val="47672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Linux? </a:t>
            </a:r>
            <a:endParaRPr lang="en-US" dirty="0"/>
          </a:p>
        </p:txBody>
      </p:sp>
      <p:sp>
        <p:nvSpPr>
          <p:cNvPr id="3" name="TextBox 2"/>
          <p:cNvSpPr txBox="1"/>
          <p:nvPr/>
        </p:nvSpPr>
        <p:spPr>
          <a:xfrm>
            <a:off x="628650" y="1503946"/>
            <a:ext cx="7255042" cy="1754326"/>
          </a:xfrm>
          <a:prstGeom prst="rect">
            <a:avLst/>
          </a:prstGeom>
          <a:noFill/>
        </p:spPr>
        <p:txBody>
          <a:bodyPr wrap="square" rtlCol="0">
            <a:spAutoFit/>
          </a:bodyPr>
          <a:lstStyle/>
          <a:p>
            <a:pPr marL="285750" indent="-285750">
              <a:buFont typeface="Arial" charset="0"/>
              <a:buChar char="•"/>
            </a:pPr>
            <a:r>
              <a:rPr lang="en-US" dirty="0" smtClean="0"/>
              <a:t>Free/open source</a:t>
            </a:r>
          </a:p>
          <a:p>
            <a:pPr marL="285750" indent="-285750">
              <a:buFont typeface="Arial" charset="0"/>
              <a:buChar char="•"/>
            </a:pPr>
            <a:r>
              <a:rPr lang="en-US" dirty="0" smtClean="0"/>
              <a:t>Access to more free/open source </a:t>
            </a:r>
            <a:r>
              <a:rPr lang="en-US" dirty="0" err="1" smtClean="0"/>
              <a:t>programmes</a:t>
            </a:r>
            <a:endParaRPr lang="en-US" dirty="0" smtClean="0"/>
          </a:p>
          <a:p>
            <a:pPr marL="285750" indent="-285750">
              <a:buFont typeface="Arial" charset="0"/>
              <a:buChar char="•"/>
            </a:pPr>
            <a:r>
              <a:rPr lang="en-US" dirty="0" smtClean="0"/>
              <a:t>Will run on any computer (even very old ones/very cheap ones)</a:t>
            </a:r>
          </a:p>
          <a:p>
            <a:pPr marL="285750" indent="-285750">
              <a:buFont typeface="Arial" charset="0"/>
              <a:buChar char="•"/>
            </a:pPr>
            <a:r>
              <a:rPr lang="en-US" dirty="0" smtClean="0"/>
              <a:t>More secure/private than Windows</a:t>
            </a:r>
          </a:p>
          <a:p>
            <a:pPr marL="285750" indent="-285750">
              <a:buFont typeface="Arial" charset="0"/>
              <a:buChar char="•"/>
            </a:pPr>
            <a:r>
              <a:rPr lang="en-US" dirty="0" smtClean="0"/>
              <a:t>Speed up high performance computing – supercomputers</a:t>
            </a:r>
          </a:p>
          <a:p>
            <a:pPr marL="285750" indent="-285750">
              <a:buFont typeface="Arial" charset="0"/>
              <a:buChar char="•"/>
            </a:pPr>
            <a:r>
              <a:rPr lang="en-US" dirty="0" smtClean="0"/>
              <a:t>Tools are simple and powerful</a:t>
            </a:r>
          </a:p>
        </p:txBody>
      </p:sp>
      <p:sp>
        <p:nvSpPr>
          <p:cNvPr id="4" name="Title 1"/>
          <p:cNvSpPr txBox="1">
            <a:spLocks/>
          </p:cNvSpPr>
          <p:nvPr/>
        </p:nvSpPr>
        <p:spPr>
          <a:xfrm>
            <a:off x="480261" y="321989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How </a:t>
            </a:r>
            <a:r>
              <a:rPr lang="en-US" smtClean="0"/>
              <a:t>to access Linux</a:t>
            </a:r>
            <a:r>
              <a:rPr lang="en-US" dirty="0" smtClean="0"/>
              <a:t>? </a:t>
            </a:r>
            <a:endParaRPr lang="en-US" dirty="0"/>
          </a:p>
        </p:txBody>
      </p:sp>
      <p:sp>
        <p:nvSpPr>
          <p:cNvPr id="5" name="TextBox 4"/>
          <p:cNvSpPr txBox="1"/>
          <p:nvPr/>
        </p:nvSpPr>
        <p:spPr>
          <a:xfrm>
            <a:off x="628650" y="4374052"/>
            <a:ext cx="5418471" cy="1200329"/>
          </a:xfrm>
          <a:prstGeom prst="rect">
            <a:avLst/>
          </a:prstGeom>
          <a:noFill/>
        </p:spPr>
        <p:txBody>
          <a:bodyPr wrap="none" rtlCol="0">
            <a:spAutoFit/>
          </a:bodyPr>
          <a:lstStyle/>
          <a:p>
            <a:pPr marL="285750" indent="-285750">
              <a:buFont typeface="Arial" charset="0"/>
              <a:buChar char="•"/>
            </a:pPr>
            <a:r>
              <a:rPr lang="en-US" dirty="0" smtClean="0"/>
              <a:t>Mac OSX is based on Unix and has Terminal interface</a:t>
            </a:r>
          </a:p>
          <a:p>
            <a:pPr marL="285750" indent="-285750">
              <a:buFont typeface="Arial" charset="0"/>
              <a:buChar char="•"/>
            </a:pPr>
            <a:r>
              <a:rPr lang="en-US" dirty="0" smtClean="0"/>
              <a:t>Linux emulator on Windows</a:t>
            </a:r>
          </a:p>
          <a:p>
            <a:pPr marL="285750" indent="-285750">
              <a:buFont typeface="Arial" charset="0"/>
              <a:buChar char="•"/>
            </a:pPr>
            <a:r>
              <a:rPr lang="en-US" dirty="0" smtClean="0"/>
              <a:t>Dedicated </a:t>
            </a:r>
            <a:r>
              <a:rPr lang="en-US" dirty="0" err="1" smtClean="0"/>
              <a:t>linux</a:t>
            </a:r>
            <a:r>
              <a:rPr lang="en-US" dirty="0" smtClean="0"/>
              <a:t> machine (e.g. raspberry pi)</a:t>
            </a:r>
          </a:p>
          <a:p>
            <a:pPr marL="285750" indent="-285750">
              <a:buFont typeface="Arial" charset="0"/>
              <a:buChar char="•"/>
            </a:pPr>
            <a:r>
              <a:rPr lang="en-US" dirty="0" smtClean="0"/>
              <a:t>Virtual machine access via the browser</a:t>
            </a:r>
          </a:p>
        </p:txBody>
      </p:sp>
    </p:spTree>
    <p:extLst>
      <p:ext uri="{BB962C8B-B14F-4D97-AF65-F5344CB8AC3E}">
        <p14:creationId xmlns:p14="http://schemas.microsoft.com/office/powerpoint/2010/main" val="1198307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1292" y="0"/>
            <a:ext cx="7886700" cy="1325563"/>
          </a:xfrm>
        </p:spPr>
        <p:txBody>
          <a:bodyPr/>
          <a:lstStyle/>
          <a:p>
            <a:r>
              <a:rPr lang="en-US" dirty="0" smtClean="0"/>
              <a:t>Linux Birthday Cake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816" y="1200244"/>
            <a:ext cx="6223668" cy="5542788"/>
          </a:xfrm>
          <a:prstGeom prst="rect">
            <a:avLst/>
          </a:prstGeom>
        </p:spPr>
      </p:pic>
      <p:sp>
        <p:nvSpPr>
          <p:cNvPr id="5" name="Rectangle 4"/>
          <p:cNvSpPr/>
          <p:nvPr/>
        </p:nvSpPr>
        <p:spPr>
          <a:xfrm>
            <a:off x="5041232" y="1479884"/>
            <a:ext cx="360947"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7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Linux</a:t>
            </a:r>
            <a:endParaRPr lang="en-US" dirty="0"/>
          </a:p>
        </p:txBody>
      </p:sp>
      <p:sp>
        <p:nvSpPr>
          <p:cNvPr id="3" name="Content Placeholder 2"/>
          <p:cNvSpPr>
            <a:spLocks noGrp="1"/>
          </p:cNvSpPr>
          <p:nvPr>
            <p:ph idx="1"/>
          </p:nvPr>
        </p:nvSpPr>
        <p:spPr/>
        <p:txBody>
          <a:bodyPr/>
          <a:lstStyle/>
          <a:p>
            <a:r>
              <a:rPr lang="en-US" dirty="0" smtClean="0"/>
              <a:t>Download the pdf from Moodle and work through: </a:t>
            </a:r>
          </a:p>
          <a:p>
            <a:r>
              <a:rPr lang="en-US" dirty="0" smtClean="0"/>
              <a:t>http</a:t>
            </a:r>
            <a:r>
              <a:rPr lang="en-US" dirty="0"/>
              <a:t>://</a:t>
            </a:r>
            <a:r>
              <a:rPr lang="en-US" dirty="0" err="1"/>
              <a:t>moodle.port.ac.uk</a:t>
            </a:r>
            <a:r>
              <a:rPr lang="en-US" dirty="0"/>
              <a:t>/mod/resource/</a:t>
            </a:r>
            <a:r>
              <a:rPr lang="en-US" dirty="0" err="1"/>
              <a:t>view.php?id</a:t>
            </a:r>
            <a:r>
              <a:rPr lang="en-US" dirty="0"/>
              <a:t>=658394</a:t>
            </a:r>
            <a:endParaRPr lang="en-US" dirty="0" smtClean="0"/>
          </a:p>
        </p:txBody>
      </p:sp>
    </p:spTree>
    <p:extLst>
      <p:ext uri="{BB962C8B-B14F-4D97-AF65-F5344CB8AC3E}">
        <p14:creationId xmlns:p14="http://schemas.microsoft.com/office/powerpoint/2010/main" val="1032778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21" y="2731457"/>
            <a:ext cx="3407079" cy="4126543"/>
          </a:xfrm>
          <a:prstGeom prst="rect">
            <a:avLst/>
          </a:prstGeom>
        </p:spPr>
      </p:pic>
      <p:sp>
        <p:nvSpPr>
          <p:cNvPr id="2" name="Title 1"/>
          <p:cNvSpPr>
            <a:spLocks noGrp="1"/>
          </p:cNvSpPr>
          <p:nvPr>
            <p:ph type="title"/>
          </p:nvPr>
        </p:nvSpPr>
        <p:spPr/>
        <p:txBody>
          <a:bodyPr/>
          <a:lstStyle/>
          <a:p>
            <a:r>
              <a:rPr lang="en-US" dirty="0" smtClean="0"/>
              <a:t>Aim of the Unit</a:t>
            </a:r>
            <a:endParaRPr lang="en-US" dirty="0"/>
          </a:p>
        </p:txBody>
      </p:sp>
      <p:sp>
        <p:nvSpPr>
          <p:cNvPr id="3" name="Content Placeholder 2"/>
          <p:cNvSpPr>
            <a:spLocks noGrp="1"/>
          </p:cNvSpPr>
          <p:nvPr>
            <p:ph idx="1"/>
          </p:nvPr>
        </p:nvSpPr>
        <p:spPr>
          <a:xfrm>
            <a:off x="200034" y="1575147"/>
            <a:ext cx="6050454" cy="5188907"/>
          </a:xfrm>
        </p:spPr>
        <p:txBody>
          <a:bodyPr/>
          <a:lstStyle/>
          <a:p>
            <a:r>
              <a:rPr lang="en-US" dirty="0" smtClean="0"/>
              <a:t>Develop </a:t>
            </a:r>
            <a:r>
              <a:rPr lang="en-US" dirty="0"/>
              <a:t>your skills and confidence for work in industry or </a:t>
            </a:r>
            <a:r>
              <a:rPr lang="en-US" dirty="0" smtClean="0"/>
              <a:t>academia</a:t>
            </a:r>
          </a:p>
          <a:p>
            <a:r>
              <a:rPr lang="en-US" dirty="0" smtClean="0"/>
              <a:t>Add to your coding/computing CV (</a:t>
            </a:r>
            <a:r>
              <a:rPr lang="en-US" dirty="0" smtClean="0"/>
              <a:t>python, </a:t>
            </a:r>
            <a:r>
              <a:rPr lang="en-US" dirty="0" err="1" smtClean="0"/>
              <a:t>fortran</a:t>
            </a:r>
            <a:r>
              <a:rPr lang="en-US" dirty="0" smtClean="0"/>
              <a:t>, </a:t>
            </a:r>
            <a:r>
              <a:rPr lang="en-US" dirty="0"/>
              <a:t>L</a:t>
            </a:r>
            <a:r>
              <a:rPr lang="en-US" dirty="0" smtClean="0"/>
              <a:t>inux, </a:t>
            </a:r>
            <a:r>
              <a:rPr lang="en-US" dirty="0" err="1" smtClean="0"/>
              <a:t>LaTeX</a:t>
            </a:r>
            <a:r>
              <a:rPr lang="en-US" dirty="0" smtClean="0"/>
              <a:t>, </a:t>
            </a:r>
            <a:r>
              <a:rPr lang="en-US" dirty="0" err="1" smtClean="0"/>
              <a:t>Github</a:t>
            </a:r>
            <a:r>
              <a:rPr lang="en-US" dirty="0" smtClean="0"/>
              <a:t> </a:t>
            </a:r>
            <a:r>
              <a:rPr lang="en-US" dirty="0" err="1" smtClean="0"/>
              <a:t>etc</a:t>
            </a:r>
            <a:r>
              <a:rPr lang="en-US" dirty="0" smtClean="0"/>
              <a:t>)</a:t>
            </a:r>
          </a:p>
          <a:p>
            <a:r>
              <a:rPr lang="en-US" dirty="0" smtClean="0"/>
              <a:t>Give you the skills to do an excellent Project/Summer placement</a:t>
            </a:r>
          </a:p>
          <a:p>
            <a:r>
              <a:rPr lang="en-US" dirty="0"/>
              <a:t>Prepare you for Advanced Computational Techniques </a:t>
            </a:r>
            <a:r>
              <a:rPr lang="en-US" dirty="0" smtClean="0"/>
              <a:t>unit</a:t>
            </a:r>
            <a:endParaRPr lang="en-US" dirty="0"/>
          </a:p>
        </p:txBody>
      </p:sp>
    </p:spTree>
    <p:extLst>
      <p:ext uri="{BB962C8B-B14F-4D97-AF65-F5344CB8AC3E}">
        <p14:creationId xmlns:p14="http://schemas.microsoft.com/office/powerpoint/2010/main" val="76557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487" y="1136195"/>
            <a:ext cx="6741026" cy="5720645"/>
          </a:xfrm>
          <a:prstGeom prst="rect">
            <a:avLst/>
          </a:prstGeom>
        </p:spPr>
      </p:pic>
      <p:sp>
        <p:nvSpPr>
          <p:cNvPr id="2" name="Title 1"/>
          <p:cNvSpPr>
            <a:spLocks noGrp="1"/>
          </p:cNvSpPr>
          <p:nvPr>
            <p:ph type="title"/>
          </p:nvPr>
        </p:nvSpPr>
        <p:spPr>
          <a:xfrm>
            <a:off x="0" y="112463"/>
            <a:ext cx="9144000" cy="1325563"/>
          </a:xfrm>
        </p:spPr>
        <p:txBody>
          <a:bodyPr>
            <a:normAutofit/>
          </a:bodyPr>
          <a:lstStyle/>
          <a:p>
            <a:pPr algn="ctr"/>
            <a:r>
              <a:rPr lang="en-US" sz="4000" dirty="0" smtClean="0"/>
              <a:t>Typical Computing Background of </a:t>
            </a:r>
            <a:r>
              <a:rPr lang="en-US" sz="4000" smtClean="0"/>
              <a:t>Physics/Astronomy Undergraduates</a:t>
            </a:r>
            <a:endParaRPr lang="en-US" sz="4000" dirty="0"/>
          </a:p>
        </p:txBody>
      </p:sp>
      <p:sp>
        <p:nvSpPr>
          <p:cNvPr id="4" name="TextBox 3"/>
          <p:cNvSpPr txBox="1"/>
          <p:nvPr/>
        </p:nvSpPr>
        <p:spPr>
          <a:xfrm>
            <a:off x="3368841" y="1377517"/>
            <a:ext cx="1852864" cy="369332"/>
          </a:xfrm>
          <a:prstGeom prst="rect">
            <a:avLst/>
          </a:prstGeom>
          <a:solidFill>
            <a:schemeClr val="bg1"/>
          </a:solidFill>
        </p:spPr>
        <p:txBody>
          <a:bodyPr wrap="square" rtlCol="0">
            <a:spAutoFit/>
          </a:bodyPr>
          <a:lstStyle/>
          <a:p>
            <a:r>
              <a:rPr lang="en-US" b="1" dirty="0" smtClean="0"/>
              <a:t>Jennifer </a:t>
            </a:r>
            <a:r>
              <a:rPr lang="en-US" b="1" dirty="0" err="1" smtClean="0"/>
              <a:t>Sobeck</a:t>
            </a:r>
            <a:endParaRPr lang="en-US" b="1" dirty="0"/>
          </a:p>
        </p:txBody>
      </p:sp>
    </p:spTree>
    <p:extLst>
      <p:ext uri="{BB962C8B-B14F-4D97-AF65-F5344CB8AC3E}">
        <p14:creationId xmlns:p14="http://schemas.microsoft.com/office/powerpoint/2010/main" val="11853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Content Placeholder 2"/>
          <p:cNvSpPr>
            <a:spLocks noGrp="1"/>
          </p:cNvSpPr>
          <p:nvPr>
            <p:ph idx="1"/>
          </p:nvPr>
        </p:nvSpPr>
        <p:spPr>
          <a:xfrm>
            <a:off x="628650" y="1528997"/>
            <a:ext cx="7886700" cy="4647966"/>
          </a:xfrm>
        </p:spPr>
        <p:txBody>
          <a:bodyPr>
            <a:normAutofit lnSpcReduction="10000"/>
          </a:bodyPr>
          <a:lstStyle/>
          <a:p>
            <a:r>
              <a:rPr lang="en-US" dirty="0"/>
              <a:t>Burnaby Computer Lab (2.3)</a:t>
            </a:r>
          </a:p>
          <a:p>
            <a:r>
              <a:rPr lang="en-US" dirty="0" smtClean="0"/>
              <a:t>King </a:t>
            </a:r>
            <a:r>
              <a:rPr lang="en-US" dirty="0" smtClean="0"/>
              <a:t>Henry Computer Lab (1.07)</a:t>
            </a:r>
          </a:p>
          <a:p>
            <a:r>
              <a:rPr lang="en-US" dirty="0" smtClean="0"/>
              <a:t>Buckingham Computer Lab (0.07)</a:t>
            </a:r>
          </a:p>
          <a:p>
            <a:r>
              <a:rPr lang="en-US" dirty="0" smtClean="0"/>
              <a:t>St Andrews Court Computer Lab (3.01)</a:t>
            </a:r>
            <a:endParaRPr lang="en-US" dirty="0" smtClean="0"/>
          </a:p>
          <a:p>
            <a:endParaRPr lang="en-US" dirty="0"/>
          </a:p>
          <a:p>
            <a:r>
              <a:rPr lang="en-US" dirty="0" smtClean="0"/>
              <a:t>Check your Timetable for </a:t>
            </a:r>
            <a:r>
              <a:rPr lang="en-US" dirty="0" smtClean="0"/>
              <a:t>time/location (might be others – and it changes).</a:t>
            </a:r>
            <a:endParaRPr lang="en-US" dirty="0" smtClean="0"/>
          </a:p>
          <a:p>
            <a:endParaRPr lang="en-US" dirty="0"/>
          </a:p>
          <a:p>
            <a:r>
              <a:rPr lang="en-US" dirty="0" smtClean="0">
                <a:solidFill>
                  <a:srgbClr val="FF0000"/>
                </a:solidFill>
              </a:rPr>
              <a:t>Next class: </a:t>
            </a:r>
            <a:r>
              <a:rPr lang="en-US" dirty="0" smtClean="0">
                <a:solidFill>
                  <a:srgbClr val="FF0000"/>
                </a:solidFill>
              </a:rPr>
              <a:t>Friday 6</a:t>
            </a:r>
            <a:r>
              <a:rPr lang="en-US" baseline="30000" dirty="0" smtClean="0">
                <a:solidFill>
                  <a:srgbClr val="FF0000"/>
                </a:solidFill>
              </a:rPr>
              <a:t>th</a:t>
            </a:r>
            <a:r>
              <a:rPr lang="en-US" dirty="0" smtClean="0">
                <a:solidFill>
                  <a:srgbClr val="FF0000"/>
                </a:solidFill>
              </a:rPr>
              <a:t> </a:t>
            </a:r>
            <a:r>
              <a:rPr lang="en-US" dirty="0" smtClean="0">
                <a:solidFill>
                  <a:srgbClr val="FF0000"/>
                </a:solidFill>
              </a:rPr>
              <a:t>October </a:t>
            </a:r>
            <a:r>
              <a:rPr lang="en-US" dirty="0" smtClean="0">
                <a:solidFill>
                  <a:srgbClr val="FF0000"/>
                </a:solidFill>
              </a:rPr>
              <a:t>3-6pm </a:t>
            </a:r>
            <a:r>
              <a:rPr lang="en-US" dirty="0" smtClean="0">
                <a:solidFill>
                  <a:srgbClr val="FF0000"/>
                </a:solidFill>
              </a:rPr>
              <a:t>in </a:t>
            </a:r>
            <a:r>
              <a:rPr lang="en-US" dirty="0" smtClean="0">
                <a:solidFill>
                  <a:srgbClr val="FF0000"/>
                </a:solidFill>
              </a:rPr>
              <a:t>Burnaby 2.3.</a:t>
            </a:r>
            <a:endParaRPr lang="en-US" dirty="0"/>
          </a:p>
        </p:txBody>
      </p:sp>
    </p:spTree>
    <p:extLst>
      <p:ext uri="{BB962C8B-B14F-4D97-AF65-F5344CB8AC3E}">
        <p14:creationId xmlns:p14="http://schemas.microsoft.com/office/powerpoint/2010/main" val="25561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Lecturers</a:t>
            </a:r>
            <a:endParaRPr lang="en-US" dirty="0"/>
          </a:p>
        </p:txBody>
      </p:sp>
      <p:sp>
        <p:nvSpPr>
          <p:cNvPr id="3" name="Content Placeholder 2"/>
          <p:cNvSpPr>
            <a:spLocks noGrp="1"/>
          </p:cNvSpPr>
          <p:nvPr>
            <p:ph idx="1"/>
          </p:nvPr>
        </p:nvSpPr>
        <p:spPr/>
        <p:txBody>
          <a:bodyPr/>
          <a:lstStyle/>
          <a:p>
            <a:r>
              <a:rPr lang="en-US" dirty="0" err="1" smtClean="0"/>
              <a:t>Dr</a:t>
            </a:r>
            <a:r>
              <a:rPr lang="en-US" dirty="0" smtClean="0"/>
              <a:t> Karen Masters (Reader in Astronomy and Astrophysics)</a:t>
            </a:r>
          </a:p>
          <a:p>
            <a:endParaRPr lang="en-US" dirty="0"/>
          </a:p>
          <a:p>
            <a:r>
              <a:rPr lang="en-US" dirty="0" smtClean="0"/>
              <a:t>Dr. Daniel Whalen (Senior Lecturer) </a:t>
            </a:r>
            <a:endParaRPr lang="en-US" dirty="0"/>
          </a:p>
        </p:txBody>
      </p:sp>
    </p:spTree>
    <p:extLst>
      <p:ext uri="{BB962C8B-B14F-4D97-AF65-F5344CB8AC3E}">
        <p14:creationId xmlns:p14="http://schemas.microsoft.com/office/powerpoint/2010/main" val="208110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rredSpiral_ngc1300_hst.jpg"/>
          <p:cNvPicPr>
            <a:picLocks noChangeAspect="1"/>
          </p:cNvPicPr>
          <p:nvPr/>
        </p:nvPicPr>
        <p:blipFill rotWithShape="1">
          <a:blip r:embed="rId3"/>
          <a:srcRect l="3758" r="7460"/>
          <a:stretch/>
        </p:blipFill>
        <p:spPr>
          <a:xfrm>
            <a:off x="0" y="-8195"/>
            <a:ext cx="9144000" cy="6866196"/>
          </a:xfrm>
          <a:prstGeom prst="rect">
            <a:avLst/>
          </a:prstGeom>
        </p:spPr>
      </p:pic>
      <p:sp>
        <p:nvSpPr>
          <p:cNvPr id="2" name="Title 1"/>
          <p:cNvSpPr>
            <a:spLocks noGrp="1"/>
          </p:cNvSpPr>
          <p:nvPr>
            <p:ph type="title"/>
          </p:nvPr>
        </p:nvSpPr>
        <p:spPr>
          <a:xfrm>
            <a:off x="310598" y="178878"/>
            <a:ext cx="7886700" cy="1325563"/>
          </a:xfrm>
        </p:spPr>
        <p:txBody>
          <a:bodyPr/>
          <a:lstStyle/>
          <a:p>
            <a:r>
              <a:rPr lang="en-US" dirty="0" smtClean="0">
                <a:solidFill>
                  <a:schemeClr val="bg1"/>
                </a:solidFill>
              </a:rPr>
              <a:t>Galaxy Evolution with Big Datasets</a:t>
            </a:r>
            <a:endParaRPr lang="en-US" dirty="0">
              <a:solidFill>
                <a:schemeClr val="bg1"/>
              </a:solidFill>
            </a:endParaRPr>
          </a:p>
        </p:txBody>
      </p:sp>
      <p:pic>
        <p:nvPicPr>
          <p:cNvPr id="4" name="Picture 3"/>
          <p:cNvPicPr>
            <a:picLocks noChangeAspect="1"/>
          </p:cNvPicPr>
          <p:nvPr/>
        </p:nvPicPr>
        <p:blipFill>
          <a:blip r:embed="rId4"/>
          <a:stretch>
            <a:fillRect/>
          </a:stretch>
        </p:blipFill>
        <p:spPr>
          <a:xfrm>
            <a:off x="364732" y="5400303"/>
            <a:ext cx="2534210" cy="983559"/>
          </a:xfrm>
          <a:prstGeom prst="rect">
            <a:avLst/>
          </a:prstGeom>
          <a:solidFill>
            <a:srgbClr val="000000"/>
          </a:solidFill>
        </p:spPr>
      </p:pic>
      <p:pic>
        <p:nvPicPr>
          <p:cNvPr id="5" name="Picture 4" descr="MaNGAlogo5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743" y="1463115"/>
            <a:ext cx="2561819" cy="942180"/>
          </a:xfrm>
          <a:prstGeom prst="rect">
            <a:avLst/>
          </a:prstGeom>
        </p:spPr>
      </p:pic>
      <p:pic>
        <p:nvPicPr>
          <p:cNvPr id="6" name="Picture 5"/>
          <p:cNvPicPr>
            <a:picLocks noChangeAspect="1"/>
          </p:cNvPicPr>
          <p:nvPr/>
        </p:nvPicPr>
        <p:blipFill>
          <a:blip r:embed="rId6"/>
          <a:stretch>
            <a:fillRect/>
          </a:stretch>
        </p:blipFill>
        <p:spPr>
          <a:xfrm>
            <a:off x="310598" y="3696942"/>
            <a:ext cx="2642477" cy="816766"/>
          </a:xfrm>
          <a:prstGeom prst="rect">
            <a:avLst/>
          </a:prstGeom>
        </p:spPr>
      </p:pic>
      <p:pic>
        <p:nvPicPr>
          <p:cNvPr id="9" name="Picture 8"/>
          <p:cNvPicPr>
            <a:picLocks noChangeAspect="1"/>
          </p:cNvPicPr>
          <p:nvPr/>
        </p:nvPicPr>
        <p:blipFill>
          <a:blip r:embed="rId7"/>
          <a:stretch>
            <a:fillRect/>
          </a:stretch>
        </p:blipFill>
        <p:spPr>
          <a:xfrm>
            <a:off x="5594037" y="5179964"/>
            <a:ext cx="3251233" cy="389082"/>
          </a:xfrm>
          <a:prstGeom prst="rect">
            <a:avLst/>
          </a:prstGeom>
        </p:spPr>
      </p:pic>
    </p:spTree>
    <p:extLst>
      <p:ext uri="{BB962C8B-B14F-4D97-AF65-F5344CB8AC3E}">
        <p14:creationId xmlns:p14="http://schemas.microsoft.com/office/powerpoint/2010/main" val="121310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KLM’s Coding Background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Short introduction to </a:t>
            </a:r>
            <a:r>
              <a:rPr lang="en-US" dirty="0" smtClean="0">
                <a:solidFill>
                  <a:srgbClr val="FF0000"/>
                </a:solidFill>
              </a:rPr>
              <a:t>Pascal</a:t>
            </a:r>
            <a:r>
              <a:rPr lang="en-US" dirty="0" smtClean="0"/>
              <a:t> (Oxford Physics Undergrad)</a:t>
            </a:r>
          </a:p>
          <a:p>
            <a:r>
              <a:rPr lang="en-US" dirty="0" smtClean="0"/>
              <a:t>Summer placement – learned </a:t>
            </a:r>
            <a:r>
              <a:rPr lang="en-US" dirty="0" smtClean="0">
                <a:solidFill>
                  <a:srgbClr val="FF0000"/>
                </a:solidFill>
              </a:rPr>
              <a:t>HTML</a:t>
            </a:r>
            <a:r>
              <a:rPr lang="en-US" dirty="0" smtClean="0"/>
              <a:t> to write a website, </a:t>
            </a:r>
            <a:r>
              <a:rPr lang="en-US" dirty="0" err="1" smtClean="0">
                <a:solidFill>
                  <a:srgbClr val="FF0000"/>
                </a:solidFill>
              </a:rPr>
              <a:t>linux</a:t>
            </a:r>
            <a:r>
              <a:rPr lang="en-US" dirty="0" smtClean="0"/>
              <a:t>, more </a:t>
            </a:r>
            <a:r>
              <a:rPr lang="en-US" dirty="0" smtClean="0">
                <a:solidFill>
                  <a:srgbClr val="FF0000"/>
                </a:solidFill>
              </a:rPr>
              <a:t>basic </a:t>
            </a:r>
            <a:r>
              <a:rPr lang="en-US" dirty="0" err="1" smtClean="0">
                <a:solidFill>
                  <a:srgbClr val="FF0000"/>
                </a:solidFill>
              </a:rPr>
              <a:t>fortran</a:t>
            </a:r>
            <a:r>
              <a:rPr lang="en-US" dirty="0" smtClean="0">
                <a:solidFill>
                  <a:srgbClr val="FF0000"/>
                </a:solidFill>
              </a:rPr>
              <a:t>, latex </a:t>
            </a:r>
            <a:r>
              <a:rPr lang="en-US" dirty="0" smtClean="0"/>
              <a:t>for paper writing. </a:t>
            </a:r>
          </a:p>
          <a:p>
            <a:r>
              <a:rPr lang="en-US" dirty="0" smtClean="0"/>
              <a:t>3</a:t>
            </a:r>
            <a:r>
              <a:rPr lang="en-US" baseline="30000" dirty="0" smtClean="0"/>
              <a:t>rd</a:t>
            </a:r>
            <a:r>
              <a:rPr lang="en-US" dirty="0" smtClean="0"/>
              <a:t> Year Project work in </a:t>
            </a:r>
            <a:r>
              <a:rPr lang="en-US" dirty="0" smtClean="0">
                <a:solidFill>
                  <a:srgbClr val="FF0000"/>
                </a:solidFill>
              </a:rPr>
              <a:t>Fortran</a:t>
            </a:r>
            <a:r>
              <a:rPr lang="en-US" dirty="0" smtClean="0"/>
              <a:t> (wrote a </a:t>
            </a:r>
            <a:r>
              <a:rPr lang="en-US" dirty="0" err="1" smtClean="0"/>
              <a:t>programme</a:t>
            </a:r>
            <a:r>
              <a:rPr lang="en-US" dirty="0" smtClean="0"/>
              <a:t> to calculate orbital elements from 3 observations of Comet </a:t>
            </a:r>
            <a:r>
              <a:rPr lang="en-US" dirty="0" err="1" smtClean="0"/>
              <a:t>Alphonsina</a:t>
            </a:r>
            <a:r>
              <a:rPr lang="en-US" dirty="0" smtClean="0"/>
              <a:t>)</a:t>
            </a:r>
          </a:p>
          <a:p>
            <a:r>
              <a:rPr lang="en-US" dirty="0" smtClean="0"/>
              <a:t>Graduate school at Cornell – in the deep end with </a:t>
            </a:r>
            <a:r>
              <a:rPr lang="en-US" dirty="0" err="1" smtClean="0">
                <a:solidFill>
                  <a:srgbClr val="FF0000"/>
                </a:solidFill>
              </a:rPr>
              <a:t>linux</a:t>
            </a:r>
            <a:r>
              <a:rPr lang="en-US" dirty="0" smtClean="0">
                <a:solidFill>
                  <a:srgbClr val="FF0000"/>
                </a:solidFill>
              </a:rPr>
              <a:t> and </a:t>
            </a:r>
            <a:r>
              <a:rPr lang="en-US" dirty="0" err="1" smtClean="0">
                <a:solidFill>
                  <a:srgbClr val="FF0000"/>
                </a:solidFill>
              </a:rPr>
              <a:t>fortran</a:t>
            </a:r>
            <a:r>
              <a:rPr lang="en-US" dirty="0" smtClean="0">
                <a:solidFill>
                  <a:srgbClr val="FF0000"/>
                </a:solidFill>
              </a:rPr>
              <a:t>, IRAF image analysis</a:t>
            </a:r>
          </a:p>
          <a:p>
            <a:r>
              <a:rPr lang="en-US" dirty="0" smtClean="0"/>
              <a:t>Postdoctoral research at Harvard – made a switch to using </a:t>
            </a:r>
            <a:r>
              <a:rPr lang="en-US" dirty="0" smtClean="0">
                <a:solidFill>
                  <a:srgbClr val="FF0000"/>
                </a:solidFill>
              </a:rPr>
              <a:t>IDL for data analysis </a:t>
            </a:r>
            <a:r>
              <a:rPr lang="en-US" dirty="0" smtClean="0"/>
              <a:t>(radio data)</a:t>
            </a:r>
          </a:p>
          <a:p>
            <a:r>
              <a:rPr lang="en-US" dirty="0" smtClean="0"/>
              <a:t>Now – </a:t>
            </a:r>
            <a:r>
              <a:rPr lang="en-US" dirty="0" smtClean="0">
                <a:solidFill>
                  <a:srgbClr val="FF0000"/>
                </a:solidFill>
              </a:rPr>
              <a:t>python</a:t>
            </a:r>
            <a:r>
              <a:rPr lang="en-US" dirty="0" smtClean="0"/>
              <a:t> is becoming the standard</a:t>
            </a:r>
            <a:endParaRPr lang="en-US" dirty="0"/>
          </a:p>
        </p:txBody>
      </p:sp>
    </p:spTree>
    <p:extLst>
      <p:ext uri="{BB962C8B-B14F-4D97-AF65-F5344CB8AC3E}">
        <p14:creationId xmlns:p14="http://schemas.microsoft.com/office/powerpoint/2010/main" val="192815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0"/>
            <a:ext cx="6101458" cy="6858000"/>
          </a:xfrm>
          <a:prstGeom prst="rect">
            <a:avLst/>
          </a:prstGeom>
        </p:spPr>
      </p:pic>
    </p:spTree>
    <p:extLst>
      <p:ext uri="{BB962C8B-B14F-4D97-AF65-F5344CB8AC3E}">
        <p14:creationId xmlns:p14="http://schemas.microsoft.com/office/powerpoint/2010/main" val="1022524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TotalTime>
  <Words>1212</Words>
  <Application>Microsoft Macintosh PowerPoint</Application>
  <PresentationFormat>On-screen Show (4:3)</PresentationFormat>
  <Paragraphs>139</Paragraphs>
  <Slides>28</Slides>
  <Notes>3</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Calibri Light</vt:lpstr>
      <vt:lpstr>Arial</vt:lpstr>
      <vt:lpstr>Office Theme</vt:lpstr>
      <vt:lpstr>Computational Physics U24568</vt:lpstr>
      <vt:lpstr>Structure of Course</vt:lpstr>
      <vt:lpstr>Aim of the Unit</vt:lpstr>
      <vt:lpstr>Typical Computing Background of Physics/Astronomy Undergraduates</vt:lpstr>
      <vt:lpstr>Locations</vt:lpstr>
      <vt:lpstr>About the Lecturers</vt:lpstr>
      <vt:lpstr>Galaxy Evolution with Big Datasets</vt:lpstr>
      <vt:lpstr>KLM’s Coding Background</vt:lpstr>
      <vt:lpstr>PowerPoint Presentation</vt:lpstr>
      <vt:lpstr>What is Python? </vt:lpstr>
      <vt:lpstr>Why Python? </vt:lpstr>
      <vt:lpstr>Fortran</vt:lpstr>
      <vt:lpstr>PowerPoint Presentation</vt:lpstr>
      <vt:lpstr>PowerPoint Presentation</vt:lpstr>
      <vt:lpstr>Top Tips for Success in Coding</vt:lpstr>
      <vt:lpstr>Top Tips for Success in Coding</vt:lpstr>
      <vt:lpstr>Top Tips for Success in Comp Phys</vt:lpstr>
      <vt:lpstr>PowerPoint Presentation</vt:lpstr>
      <vt:lpstr>Top Tips for Success in Comp Phys</vt:lpstr>
      <vt:lpstr>Debugging</vt:lpstr>
      <vt:lpstr>Python for Physicists Tutorial</vt:lpstr>
      <vt:lpstr>Running the Virtual Machine</vt:lpstr>
      <vt:lpstr>Running the Virtual Machine</vt:lpstr>
      <vt:lpstr>Tips for the Virtual Machine</vt:lpstr>
      <vt:lpstr>Introduction to Linux </vt:lpstr>
      <vt:lpstr>Why Linux? </vt:lpstr>
      <vt:lpstr>Linux Birthday Cake</vt:lpstr>
      <vt:lpstr>Introduction to Linux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dc:title>
  <dc:creator>Microsoft Office User</dc:creator>
  <cp:lastModifiedBy>Microsoft Office User</cp:lastModifiedBy>
  <cp:revision>19</cp:revision>
  <dcterms:created xsi:type="dcterms:W3CDTF">2016-09-12T15:53:16Z</dcterms:created>
  <dcterms:modified xsi:type="dcterms:W3CDTF">2017-09-27T13:23:11Z</dcterms:modified>
</cp:coreProperties>
</file>